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e1d65be23fc7da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e1d65be23fc7da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ae4a7c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ae4a7c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5ae4a7c5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5ae4a7c5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0f7a6d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0f7a6da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f7a6da7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f7a6da7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a159613bd1750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a159613bd1750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10626a3a70b3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10626a3a70b3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Accumulation/Area &amp; Volume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Alyssa, Camryn, Preetam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Work/Homework 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30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Classwork: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Area &amp; Volume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MC: All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FRQ: 11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Accumulations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MC: All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FRQ: 11 &amp; 12</a:t>
            </a:r>
            <a:endParaRPr sz="220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30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Homework: 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Area &amp; Volume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FRQ: 8 - 10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Accumulations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FRQ: 9, 10, 13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4294967295"/>
          </p:nvPr>
        </p:nvSpPr>
        <p:spPr>
          <a:xfrm>
            <a:off x="98250" y="823225"/>
            <a:ext cx="8924100" cy="4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Δx</a:t>
            </a:r>
            <a:r>
              <a:rPr lang="en" sz="2000" baseline="-25000"/>
              <a:t>n</a:t>
            </a:r>
            <a:r>
              <a:rPr lang="en" sz="2000"/>
              <a:t> represents the sub-interval widths...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Left: f(x</a:t>
            </a:r>
            <a:r>
              <a:rPr lang="en" sz="2000" b="1" baseline="-25000"/>
              <a:t>0</a:t>
            </a:r>
            <a:r>
              <a:rPr lang="en" sz="2000" b="1"/>
              <a:t>)Δx</a:t>
            </a:r>
            <a:r>
              <a:rPr lang="en" sz="2000" b="1" baseline="-25000"/>
              <a:t>1</a:t>
            </a:r>
            <a:r>
              <a:rPr lang="en" sz="2000" b="1"/>
              <a:t> + f(x</a:t>
            </a:r>
            <a:r>
              <a:rPr lang="en" sz="2000" b="1" baseline="-25000"/>
              <a:t>1</a:t>
            </a:r>
            <a:r>
              <a:rPr lang="en" sz="2000" b="1"/>
              <a:t>)Δx</a:t>
            </a:r>
            <a:r>
              <a:rPr lang="en" sz="2000" b="1" baseline="-25000"/>
              <a:t>2</a:t>
            </a:r>
            <a:r>
              <a:rPr lang="en" sz="2000" b="1"/>
              <a:t> + … + f(x</a:t>
            </a:r>
            <a:r>
              <a:rPr lang="en" sz="2000" b="1" baseline="-25000"/>
              <a:t>n - 1</a:t>
            </a:r>
            <a:r>
              <a:rPr lang="en" sz="2000" b="1"/>
              <a:t>)Δx</a:t>
            </a:r>
            <a:r>
              <a:rPr lang="en" sz="2000" b="1" baseline="-25000"/>
              <a:t>n  </a:t>
            </a:r>
            <a:r>
              <a:rPr lang="en" sz="2000"/>
              <a:t>(using value of f at the left endpoint) </a:t>
            </a:r>
            <a:r>
              <a:rPr lang="en" sz="2000" b="1"/>
              <a:t>*tangent line is under approximation for increasing function</a:t>
            </a:r>
            <a:endParaRPr sz="2000" b="1"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Right: f(x</a:t>
            </a:r>
            <a:r>
              <a:rPr lang="en" sz="2000" b="1" baseline="-25000"/>
              <a:t>0</a:t>
            </a:r>
            <a:r>
              <a:rPr lang="en" sz="2000" b="1"/>
              <a:t>)Δx</a:t>
            </a:r>
            <a:r>
              <a:rPr lang="en" sz="2000" b="1" baseline="-25000"/>
              <a:t>1</a:t>
            </a:r>
            <a:r>
              <a:rPr lang="en" sz="2000" b="1"/>
              <a:t> + f(x</a:t>
            </a:r>
            <a:r>
              <a:rPr lang="en" sz="2000" b="1" baseline="-25000"/>
              <a:t>1</a:t>
            </a:r>
            <a:r>
              <a:rPr lang="en" sz="2000" b="1"/>
              <a:t>)Δx</a:t>
            </a:r>
            <a:r>
              <a:rPr lang="en" sz="2000" b="1" baseline="-25000"/>
              <a:t>2</a:t>
            </a:r>
            <a:r>
              <a:rPr lang="en" sz="2000" b="1"/>
              <a:t> + … + f(x</a:t>
            </a:r>
            <a:r>
              <a:rPr lang="en" sz="2000" b="1" baseline="-25000"/>
              <a:t>n - 1</a:t>
            </a:r>
            <a:r>
              <a:rPr lang="en" sz="2000" b="1"/>
              <a:t>)Δx</a:t>
            </a:r>
            <a:r>
              <a:rPr lang="en" sz="2000" b="1" baseline="-25000"/>
              <a:t>n  </a:t>
            </a:r>
            <a:r>
              <a:rPr lang="en" sz="2000"/>
              <a:t>(using value of f at the right endpoint) </a:t>
            </a:r>
            <a:r>
              <a:rPr lang="en" sz="2000" b="1"/>
              <a:t>*tangent line is over approximation for increasing function</a:t>
            </a:r>
            <a:endParaRPr sz="2000" b="1"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Midpoint: f((x</a:t>
            </a:r>
            <a:r>
              <a:rPr lang="en" sz="2000" b="1" baseline="-25000"/>
              <a:t>0</a:t>
            </a:r>
            <a:r>
              <a:rPr lang="en" sz="2000" b="1"/>
              <a:t> + x</a:t>
            </a:r>
            <a:r>
              <a:rPr lang="en" sz="2000" b="1" baseline="-25000"/>
              <a:t>1</a:t>
            </a:r>
            <a:r>
              <a:rPr lang="en" sz="2000" b="1"/>
              <a:t>)/2)Δx</a:t>
            </a:r>
            <a:r>
              <a:rPr lang="en" sz="2000" b="1" baseline="-25000"/>
              <a:t>1</a:t>
            </a:r>
            <a:r>
              <a:rPr lang="en" sz="2000" b="1"/>
              <a:t> + f((x</a:t>
            </a:r>
            <a:r>
              <a:rPr lang="en" sz="2000" b="1" baseline="-25000"/>
              <a:t>1</a:t>
            </a:r>
            <a:r>
              <a:rPr lang="en" sz="2000" b="1"/>
              <a:t> + x</a:t>
            </a:r>
            <a:r>
              <a:rPr lang="en" sz="2000" b="1" baseline="-25000"/>
              <a:t>2</a:t>
            </a:r>
            <a:r>
              <a:rPr lang="en" sz="2000" b="1"/>
              <a:t>)/2)Δx</a:t>
            </a:r>
            <a:r>
              <a:rPr lang="en" sz="2000" b="1" baseline="-25000"/>
              <a:t>2</a:t>
            </a:r>
            <a:r>
              <a:rPr lang="en" sz="2000" b="1"/>
              <a:t> + … + f((x</a:t>
            </a:r>
            <a:r>
              <a:rPr lang="en" sz="2000" b="1" baseline="-25000"/>
              <a:t>n - 1</a:t>
            </a:r>
            <a:r>
              <a:rPr lang="en" sz="2000" b="1"/>
              <a:t> + x</a:t>
            </a:r>
            <a:r>
              <a:rPr lang="en" sz="2000" b="1" baseline="-25000"/>
              <a:t>n</a:t>
            </a:r>
            <a:r>
              <a:rPr lang="en" sz="2000" b="1"/>
              <a:t>)/2)Δx</a:t>
            </a:r>
            <a:r>
              <a:rPr lang="en" sz="2000" b="1" baseline="-25000"/>
              <a:t>n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/>
              <a:t>Trapezoidal: ½ [(f(x) + f(x))(Δx</a:t>
            </a:r>
            <a:r>
              <a:rPr lang="en" sz="2000" b="1" baseline="-25000"/>
              <a:t>1</a:t>
            </a:r>
            <a:r>
              <a:rPr lang="en" sz="2000" b="1"/>
              <a:t>) + (f(x) + f(x))(Δx</a:t>
            </a:r>
            <a:r>
              <a:rPr lang="en" sz="2000" b="1" baseline="-25000"/>
              <a:t>1</a:t>
            </a:r>
            <a:r>
              <a:rPr lang="en" sz="2000" b="1"/>
              <a:t>)] + … + ½ [(f(x) + f(x))(Δx</a:t>
            </a:r>
            <a:r>
              <a:rPr lang="en" sz="2000" b="1" baseline="-25000"/>
              <a:t>1</a:t>
            </a:r>
            <a:r>
              <a:rPr lang="en" sz="2000" b="1"/>
              <a:t>)]</a:t>
            </a:r>
            <a:endParaRPr sz="2000" b="1"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Card 42: Riemann Sums (Left, Right, </a:t>
            </a:r>
            <a:r>
              <a:rPr lang="en"/>
              <a:t>Midpoint</a:t>
            </a:r>
            <a:r>
              <a:rPr lang="en" sz="2000"/>
              <a:t>) and Trapezoidal Approximation Method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Riemann Sum Graphs</a:t>
            </a:r>
            <a:endParaRPr sz="30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675" y="712200"/>
            <a:ext cx="3487626" cy="19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25" y="3024628"/>
            <a:ext cx="2712125" cy="203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025" y="781850"/>
            <a:ext cx="2712125" cy="216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1782" y="2738425"/>
            <a:ext cx="3349419" cy="22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43: Area Between Curves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461525" y="1597325"/>
            <a:ext cx="2152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40266" t="42509" r="40814" b="49840"/>
          <a:stretch/>
        </p:blipFill>
        <p:spPr>
          <a:xfrm>
            <a:off x="1987825" y="787575"/>
            <a:ext cx="5168349" cy="16720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893400" y="2021744"/>
            <a:ext cx="82506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-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When a and b are x-values, use the top function minus the bottom function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-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When a and b are y-values, use the right function minus the left function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44: Volume with Disk/Washer Method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 rot="2060" flipH="1">
            <a:off x="583439" y="660891"/>
            <a:ext cx="15018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Disk Method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l="27935" t="30679" r="59551" b="65012"/>
          <a:stretch/>
        </p:blipFill>
        <p:spPr>
          <a:xfrm>
            <a:off x="229750" y="1046700"/>
            <a:ext cx="3336605" cy="9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572000" y="679875"/>
            <a:ext cx="25059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Washer Method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l="27637" t="54021" r="53310" b="41316"/>
          <a:stretch/>
        </p:blipFill>
        <p:spPr>
          <a:xfrm>
            <a:off x="4230261" y="1046709"/>
            <a:ext cx="4694589" cy="9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98251" y="2106399"/>
            <a:ext cx="88266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-"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If the function is rotated around a horizontal line, use x-values for a and b, and make sure the functions are in terms of x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-"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If the function is rotated around a vertical line, use y-values for a and b, and make sure the functions are in terms of y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-"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When a and b are x-values, use the top function minus the bottom function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-"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When a and b are y-values, use the right function minus the left function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45: Volume with Cross-Sections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 flipH="1">
            <a:off x="1103850" y="5402907"/>
            <a:ext cx="22542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l="26513" r="22539" b="16548"/>
          <a:stretch/>
        </p:blipFill>
        <p:spPr>
          <a:xfrm>
            <a:off x="-441600" y="523693"/>
            <a:ext cx="5013600" cy="461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358050" y="949150"/>
            <a:ext cx="5013600" cy="25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These formulas are in terms of a function perpendicular to the x-axis, if the function is perpendicular to the y-axis, use (right - left)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If perpendicular to the x-axis use dx (a and b should be x-values, and the top and bottom functions should be in terms of x)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IIf perpendicular to the y-axis use dy (a and b should be y-values, and the right and left functions should be in terms of y)</a:t>
            </a:r>
            <a:endParaRPr sz="2000"/>
          </a:p>
        </p:txBody>
      </p:sp>
      <p:sp>
        <p:nvSpPr>
          <p:cNvPr id="117" name="Google Shape;117;p19"/>
          <p:cNvSpPr/>
          <p:nvPr/>
        </p:nvSpPr>
        <p:spPr>
          <a:xfrm>
            <a:off x="3075350" y="4700325"/>
            <a:ext cx="53700" cy="4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46: Arc Length (Rectangular) 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t="34400" b="43183"/>
          <a:stretch/>
        </p:blipFill>
        <p:spPr>
          <a:xfrm>
            <a:off x="1005061" y="1176514"/>
            <a:ext cx="7012974" cy="27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Roboto</vt:lpstr>
      <vt:lpstr>Arial</vt:lpstr>
      <vt:lpstr>Material</vt:lpstr>
      <vt:lpstr>Accumulation/Area &amp; Volume</vt:lpstr>
      <vt:lpstr>Class Work/Homework </vt:lpstr>
      <vt:lpstr>Card 42: Riemann Sums (Left, Right, Midpoint) and Trapezoidal Approximation Method</vt:lpstr>
      <vt:lpstr>Riemann Sum Graphs</vt:lpstr>
      <vt:lpstr>Card 43: Area Between Curves</vt:lpstr>
      <vt:lpstr>Card 44: Volume with Disk/Washer Method</vt:lpstr>
      <vt:lpstr>Card 45: Volume with Cross-Sections</vt:lpstr>
      <vt:lpstr>Card 46: Arc Length (Rectangular)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Accumulation/Area &amp; Volume</dc:title>
  <dc:creator>ssammit</dc:creator>
  <cp:lastModifiedBy>ssammit@wcpschools.wcpss.local</cp:lastModifiedBy>
  <cp:revision>1</cp:revision>
  <dcterms:modified xsi:type="dcterms:W3CDTF">2019-04-09T14:09:26Z</dcterms:modified>
</cp:coreProperties>
</file>