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Varela Round" panose="020B0604020202020204" charset="-79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56d542da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556d542da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556d542da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556d542da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56d542da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556d542da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56d542da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556d542da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556d542da0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556d542da0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565b521ee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5565b521ee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565b521ee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5565b521ee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0e00d3c4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0e00d3c4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565b521ee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5565b521ee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50e00d3c4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50e00d3c4b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565b521ee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5565b521ee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5565b521ee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5565b521ee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565b521ee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565b521ee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41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068850" y="1991825"/>
            <a:ext cx="5006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613863" y="4623011"/>
            <a:ext cx="559200" cy="5592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2700000">
            <a:off x="24133" y="2719061"/>
            <a:ext cx="542634" cy="542634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rot="2700000">
            <a:off x="8500119" y="1033337"/>
            <a:ext cx="805677" cy="805677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544450" y="1432591"/>
            <a:ext cx="625800" cy="6258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rot="-1799860">
            <a:off x="8472675" y="3105703"/>
            <a:ext cx="607243" cy="607243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 rot="-1527899">
            <a:off x="453203" y="3864921"/>
            <a:ext cx="901480" cy="901480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775778" y="3374078"/>
            <a:ext cx="450000" cy="4500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505617" y="831025"/>
            <a:ext cx="436800" cy="436800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rot="-722907">
            <a:off x="1483696" y="647226"/>
            <a:ext cx="648178" cy="648178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6772950" y="-36363"/>
            <a:ext cx="398100" cy="3981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 rot="1498435">
            <a:off x="553712" y="273510"/>
            <a:ext cx="386542" cy="386542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7040268" y="3312272"/>
            <a:ext cx="573600" cy="5736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2893300" y="20997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2423393" y="4259284"/>
            <a:ext cx="260100" cy="260100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4029015" y="4254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7701275" y="2148500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3415225" y="4449550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1479240" y="22205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5371265" y="4390604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 rot="-2700000">
            <a:off x="6337338" y="4348472"/>
            <a:ext cx="260074" cy="260074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5567943" y="263309"/>
            <a:ext cx="260100" cy="260100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out decoration">
  <p:cSld name="BLANK_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41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5" name="Google Shape;205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6" name="Google Shape;20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/>
          <p:nvPr/>
        </p:nvSpPr>
        <p:spPr>
          <a:xfrm>
            <a:off x="-25" y="0"/>
            <a:ext cx="9144000" cy="106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41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0" y="1063500"/>
            <a:ext cx="9144000" cy="4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600350" y="31917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1771440" y="5864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 rot="-1295565">
            <a:off x="1719773" y="-14241"/>
            <a:ext cx="260049" cy="260049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7099000" y="-1832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 rot="1050327">
            <a:off x="7064662" y="770637"/>
            <a:ext cx="385975" cy="385975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 rot="1498139">
            <a:off x="8048547" y="796761"/>
            <a:ext cx="260111" cy="260111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272750" y="91451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 rot="1222482">
            <a:off x="108247" y="115143"/>
            <a:ext cx="266258" cy="266258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"/>
          <p:cNvSpPr/>
          <p:nvPr/>
        </p:nvSpPr>
        <p:spPr>
          <a:xfrm rot="2700000">
            <a:off x="1130105" y="721484"/>
            <a:ext cx="179464" cy="179464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"/>
          <p:cNvSpPr/>
          <p:nvPr/>
        </p:nvSpPr>
        <p:spPr>
          <a:xfrm>
            <a:off x="8797925" y="68696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"/>
          <p:cNvSpPr/>
          <p:nvPr/>
        </p:nvSpPr>
        <p:spPr>
          <a:xfrm>
            <a:off x="8434357" y="190568"/>
            <a:ext cx="266400" cy="2664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7656287" y="319171"/>
            <a:ext cx="179400" cy="179400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body" idx="1"/>
          </p:nvPr>
        </p:nvSpPr>
        <p:spPr>
          <a:xfrm>
            <a:off x="717750" y="1357125"/>
            <a:ext cx="3741600" cy="3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×"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4pPr>
            <a:lvl5pPr marL="228600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5pPr>
            <a:lvl6pPr marL="274320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6pPr>
            <a:lvl7pPr marL="320040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body" idx="2"/>
          </p:nvPr>
        </p:nvSpPr>
        <p:spPr>
          <a:xfrm>
            <a:off x="4684654" y="1357125"/>
            <a:ext cx="3741600" cy="3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×"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4pPr>
            <a:lvl5pPr marL="228600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5pPr>
            <a:lvl6pPr marL="274320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6pPr>
            <a:lvl7pPr marL="320040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41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7813718" y="4683129"/>
            <a:ext cx="499200" cy="4992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 rot="2700000">
            <a:off x="14775" y="2902622"/>
            <a:ext cx="497237" cy="497237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 rot="2700000">
            <a:off x="8520218" y="1141799"/>
            <a:ext cx="719128" cy="719128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310640" y="1552220"/>
            <a:ext cx="573600" cy="5736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 rot="-1799089">
            <a:off x="8562084" y="3081720"/>
            <a:ext cx="542049" cy="542049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 rot="-1528015">
            <a:off x="184406" y="4107717"/>
            <a:ext cx="826066" cy="826066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1240046" y="3562976"/>
            <a:ext cx="412500" cy="4125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7555136" y="603174"/>
            <a:ext cx="389700" cy="389700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4"/>
          <p:cNvSpPr/>
          <p:nvPr/>
        </p:nvSpPr>
        <p:spPr>
          <a:xfrm rot="-722532">
            <a:off x="970776" y="658602"/>
            <a:ext cx="593869" cy="593869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4"/>
          <p:cNvSpPr/>
          <p:nvPr/>
        </p:nvSpPr>
        <p:spPr>
          <a:xfrm>
            <a:off x="7957723" y="-74674"/>
            <a:ext cx="355200" cy="3552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4"/>
          <p:cNvSpPr/>
          <p:nvPr/>
        </p:nvSpPr>
        <p:spPr>
          <a:xfrm rot="1500134">
            <a:off x="270777" y="190736"/>
            <a:ext cx="354191" cy="354191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4"/>
          <p:cNvSpPr/>
          <p:nvPr/>
        </p:nvSpPr>
        <p:spPr>
          <a:xfrm>
            <a:off x="7675748" y="3826977"/>
            <a:ext cx="511800" cy="5118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4"/>
          <p:cNvSpPr/>
          <p:nvPr/>
        </p:nvSpPr>
        <p:spPr>
          <a:xfrm>
            <a:off x="2065152" y="244976"/>
            <a:ext cx="245700" cy="2457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"/>
          <p:cNvSpPr/>
          <p:nvPr/>
        </p:nvSpPr>
        <p:spPr>
          <a:xfrm>
            <a:off x="1857705" y="4581900"/>
            <a:ext cx="238500" cy="238500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4"/>
          <p:cNvSpPr/>
          <p:nvPr/>
        </p:nvSpPr>
        <p:spPr>
          <a:xfrm>
            <a:off x="3015532" y="94100"/>
            <a:ext cx="353700" cy="3537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4"/>
          <p:cNvSpPr/>
          <p:nvPr/>
        </p:nvSpPr>
        <p:spPr>
          <a:xfrm>
            <a:off x="8066932" y="2335938"/>
            <a:ext cx="239400" cy="2394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4"/>
          <p:cNvSpPr/>
          <p:nvPr/>
        </p:nvSpPr>
        <p:spPr>
          <a:xfrm>
            <a:off x="3200947" y="4718270"/>
            <a:ext cx="245700" cy="2457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4"/>
          <p:cNvSpPr/>
          <p:nvPr/>
        </p:nvSpPr>
        <p:spPr>
          <a:xfrm>
            <a:off x="1348282" y="2445799"/>
            <a:ext cx="353700" cy="3537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"/>
          <p:cNvSpPr/>
          <p:nvPr/>
        </p:nvSpPr>
        <p:spPr>
          <a:xfrm>
            <a:off x="5643076" y="4619286"/>
            <a:ext cx="344700" cy="3447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"/>
          <p:cNvSpPr/>
          <p:nvPr/>
        </p:nvSpPr>
        <p:spPr>
          <a:xfrm rot="-2700000">
            <a:off x="6674441" y="4438128"/>
            <a:ext cx="232072" cy="232072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4"/>
          <p:cNvSpPr/>
          <p:nvPr/>
        </p:nvSpPr>
        <p:spPr>
          <a:xfrm>
            <a:off x="6422057" y="132477"/>
            <a:ext cx="232200" cy="232200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41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7613863" y="4623011"/>
            <a:ext cx="559200" cy="5592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5"/>
          <p:cNvSpPr/>
          <p:nvPr/>
        </p:nvSpPr>
        <p:spPr>
          <a:xfrm rot="2700000">
            <a:off x="24133" y="2719061"/>
            <a:ext cx="542634" cy="542634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5"/>
          <p:cNvSpPr/>
          <p:nvPr/>
        </p:nvSpPr>
        <p:spPr>
          <a:xfrm rot="2700000">
            <a:off x="8500119" y="1033337"/>
            <a:ext cx="805677" cy="805677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5"/>
          <p:cNvSpPr/>
          <p:nvPr/>
        </p:nvSpPr>
        <p:spPr>
          <a:xfrm>
            <a:off x="544450" y="1432591"/>
            <a:ext cx="625800" cy="6258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"/>
          <p:cNvSpPr/>
          <p:nvPr/>
        </p:nvSpPr>
        <p:spPr>
          <a:xfrm rot="-1799860">
            <a:off x="8472675" y="3105703"/>
            <a:ext cx="607243" cy="607243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"/>
          <p:cNvSpPr/>
          <p:nvPr/>
        </p:nvSpPr>
        <p:spPr>
          <a:xfrm rot="-1527899">
            <a:off x="453203" y="3864921"/>
            <a:ext cx="901480" cy="901480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"/>
          <p:cNvSpPr/>
          <p:nvPr/>
        </p:nvSpPr>
        <p:spPr>
          <a:xfrm>
            <a:off x="1775778" y="3374078"/>
            <a:ext cx="450000" cy="4500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5"/>
          <p:cNvSpPr/>
          <p:nvPr/>
        </p:nvSpPr>
        <p:spPr>
          <a:xfrm>
            <a:off x="7505617" y="831025"/>
            <a:ext cx="436800" cy="436800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5"/>
          <p:cNvSpPr/>
          <p:nvPr/>
        </p:nvSpPr>
        <p:spPr>
          <a:xfrm rot="-722907">
            <a:off x="1483696" y="647226"/>
            <a:ext cx="648178" cy="648178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5"/>
          <p:cNvSpPr/>
          <p:nvPr/>
        </p:nvSpPr>
        <p:spPr>
          <a:xfrm>
            <a:off x="6772950" y="-36363"/>
            <a:ext cx="398100" cy="3981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5"/>
          <p:cNvSpPr/>
          <p:nvPr/>
        </p:nvSpPr>
        <p:spPr>
          <a:xfrm rot="1498435">
            <a:off x="553712" y="273510"/>
            <a:ext cx="386542" cy="386542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"/>
          <p:cNvSpPr/>
          <p:nvPr/>
        </p:nvSpPr>
        <p:spPr>
          <a:xfrm>
            <a:off x="7040268" y="3312272"/>
            <a:ext cx="573600" cy="5736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"/>
          <p:cNvSpPr/>
          <p:nvPr/>
        </p:nvSpPr>
        <p:spPr>
          <a:xfrm>
            <a:off x="2893300" y="20997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"/>
          <p:cNvSpPr/>
          <p:nvPr/>
        </p:nvSpPr>
        <p:spPr>
          <a:xfrm>
            <a:off x="2423393" y="4259284"/>
            <a:ext cx="260100" cy="260100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5"/>
          <p:cNvSpPr/>
          <p:nvPr/>
        </p:nvSpPr>
        <p:spPr>
          <a:xfrm>
            <a:off x="4029015" y="4254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5"/>
          <p:cNvSpPr/>
          <p:nvPr/>
        </p:nvSpPr>
        <p:spPr>
          <a:xfrm>
            <a:off x="7701275" y="2148500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5"/>
          <p:cNvSpPr/>
          <p:nvPr/>
        </p:nvSpPr>
        <p:spPr>
          <a:xfrm>
            <a:off x="3415225" y="4449550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5"/>
          <p:cNvSpPr/>
          <p:nvPr/>
        </p:nvSpPr>
        <p:spPr>
          <a:xfrm>
            <a:off x="1479240" y="22205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"/>
          <p:cNvSpPr/>
          <p:nvPr/>
        </p:nvSpPr>
        <p:spPr>
          <a:xfrm>
            <a:off x="5371265" y="4390604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"/>
          <p:cNvSpPr/>
          <p:nvPr/>
        </p:nvSpPr>
        <p:spPr>
          <a:xfrm rot="-2700000">
            <a:off x="6337338" y="4348472"/>
            <a:ext cx="260074" cy="260074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"/>
          <p:cNvSpPr/>
          <p:nvPr/>
        </p:nvSpPr>
        <p:spPr>
          <a:xfrm>
            <a:off x="5567943" y="263309"/>
            <a:ext cx="260100" cy="260100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5"/>
          <p:cNvSpPr txBox="1">
            <a:spLocks noGrp="1"/>
          </p:cNvSpPr>
          <p:nvPr>
            <p:ph type="ctrTitle"/>
          </p:nvPr>
        </p:nvSpPr>
        <p:spPr>
          <a:xfrm>
            <a:off x="2068850" y="1354750"/>
            <a:ext cx="5006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subTitle" idx="1"/>
          </p:nvPr>
        </p:nvSpPr>
        <p:spPr>
          <a:xfrm>
            <a:off x="2961650" y="2992450"/>
            <a:ext cx="32208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4409077" y="2598899"/>
            <a:ext cx="325800" cy="325800"/>
          </a:xfrm>
          <a:prstGeom prst="mathMultiply">
            <a:avLst>
              <a:gd name="adj1" fmla="val 2352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 txBox="1">
            <a:spLocks noGrp="1"/>
          </p:cNvSpPr>
          <p:nvPr>
            <p:ph type="body" idx="1"/>
          </p:nvPr>
        </p:nvSpPr>
        <p:spPr>
          <a:xfrm>
            <a:off x="2032675" y="2161800"/>
            <a:ext cx="50787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×"/>
              <a:defRPr sz="2400" i="1"/>
            </a:lvl1pPr>
            <a:lvl2pPr marL="914400" lvl="1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  <a:defRPr i="1"/>
            </a:lvl2pPr>
            <a:lvl3pPr marL="1371600" lvl="2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  <a:defRPr i="1"/>
            </a:lvl3pPr>
            <a:lvl4pPr marL="1828800" lvl="3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 i="1"/>
            </a:lvl4pPr>
            <a:lvl5pPr marL="2286000" lvl="4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 i="1"/>
            </a:lvl5pPr>
            <a:lvl6pPr marL="2743200" lvl="5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 i="1"/>
            </a:lvl6pPr>
            <a:lvl7pPr marL="3200400" lvl="6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9pPr>
          </a:lstStyle>
          <a:p>
            <a:endParaRPr/>
          </a:p>
        </p:txBody>
      </p:sp>
      <p:sp>
        <p:nvSpPr>
          <p:cNvPr id="105" name="Google Shape;105;p6"/>
          <p:cNvSpPr txBox="1"/>
          <p:nvPr/>
        </p:nvSpPr>
        <p:spPr>
          <a:xfrm>
            <a:off x="3593400" y="705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rPr>
              <a:t>“</a:t>
            </a:r>
            <a:endParaRPr sz="9600" b="0" i="0" u="none" strike="noStrike" cap="none">
              <a:solidFill>
                <a:srgbClr val="7BD1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6" name="Google Shape;106;p6"/>
          <p:cNvSpPr/>
          <p:nvPr/>
        </p:nvSpPr>
        <p:spPr>
          <a:xfrm>
            <a:off x="7613863" y="4623011"/>
            <a:ext cx="559200" cy="559200"/>
          </a:xfrm>
          <a:prstGeom prst="donut">
            <a:avLst>
              <a:gd name="adj" fmla="val 31040"/>
            </a:avLst>
          </a:prstGeom>
          <a:solidFill>
            <a:srgbClr val="667F8C">
              <a:alpha val="1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6"/>
          <p:cNvSpPr/>
          <p:nvPr/>
        </p:nvSpPr>
        <p:spPr>
          <a:xfrm rot="2700000">
            <a:off x="24133" y="2719061"/>
            <a:ext cx="542634" cy="542634"/>
          </a:xfrm>
          <a:prstGeom prst="frame">
            <a:avLst>
              <a:gd name="adj1" fmla="val 28897"/>
            </a:avLst>
          </a:prstGeom>
          <a:solidFill>
            <a:srgbClr val="667F8C">
              <a:alpha val="1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6"/>
          <p:cNvSpPr/>
          <p:nvPr/>
        </p:nvSpPr>
        <p:spPr>
          <a:xfrm rot="2700000">
            <a:off x="8500119" y="1033337"/>
            <a:ext cx="805677" cy="805677"/>
          </a:xfrm>
          <a:prstGeom prst="mathMultiply">
            <a:avLst>
              <a:gd name="adj1" fmla="val 23520"/>
            </a:avLst>
          </a:prstGeom>
          <a:solidFill>
            <a:srgbClr val="667F8C">
              <a:alpha val="1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6"/>
          <p:cNvSpPr/>
          <p:nvPr/>
        </p:nvSpPr>
        <p:spPr>
          <a:xfrm>
            <a:off x="544450" y="1432591"/>
            <a:ext cx="625800" cy="625800"/>
          </a:xfrm>
          <a:prstGeom prst="donut">
            <a:avLst>
              <a:gd name="adj" fmla="val 31040"/>
            </a:avLst>
          </a:prstGeom>
          <a:solidFill>
            <a:srgbClr val="667F8C">
              <a:alpha val="1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"/>
          <p:cNvSpPr/>
          <p:nvPr/>
        </p:nvSpPr>
        <p:spPr>
          <a:xfrm rot="-1799860">
            <a:off x="8472675" y="3105703"/>
            <a:ext cx="607243" cy="607243"/>
          </a:xfrm>
          <a:prstGeom prst="frame">
            <a:avLst>
              <a:gd name="adj1" fmla="val 28897"/>
            </a:avLst>
          </a:prstGeom>
          <a:solidFill>
            <a:srgbClr val="667F8C">
              <a:alpha val="1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6"/>
          <p:cNvSpPr/>
          <p:nvPr/>
        </p:nvSpPr>
        <p:spPr>
          <a:xfrm rot="-1527899">
            <a:off x="453203" y="3864921"/>
            <a:ext cx="901480" cy="901480"/>
          </a:xfrm>
          <a:prstGeom prst="mathMultiply">
            <a:avLst>
              <a:gd name="adj1" fmla="val 23520"/>
            </a:avLst>
          </a:prstGeom>
          <a:solidFill>
            <a:srgbClr val="667F8C">
              <a:alpha val="1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6"/>
          <p:cNvSpPr/>
          <p:nvPr/>
        </p:nvSpPr>
        <p:spPr>
          <a:xfrm>
            <a:off x="1775778" y="3374078"/>
            <a:ext cx="450000" cy="450000"/>
          </a:xfrm>
          <a:prstGeom prst="donut">
            <a:avLst>
              <a:gd name="adj" fmla="val 31040"/>
            </a:avLst>
          </a:prstGeom>
          <a:solidFill>
            <a:srgbClr val="667F8C">
              <a:alpha val="1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"/>
          <p:cNvSpPr/>
          <p:nvPr/>
        </p:nvSpPr>
        <p:spPr>
          <a:xfrm>
            <a:off x="7505617" y="831025"/>
            <a:ext cx="436800" cy="436800"/>
          </a:xfrm>
          <a:prstGeom prst="frame">
            <a:avLst>
              <a:gd name="adj1" fmla="val 28897"/>
            </a:avLst>
          </a:prstGeom>
          <a:solidFill>
            <a:srgbClr val="667F8C">
              <a:alpha val="1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6"/>
          <p:cNvSpPr/>
          <p:nvPr/>
        </p:nvSpPr>
        <p:spPr>
          <a:xfrm rot="-722907">
            <a:off x="1483696" y="647226"/>
            <a:ext cx="648178" cy="648178"/>
          </a:xfrm>
          <a:prstGeom prst="mathMultiply">
            <a:avLst>
              <a:gd name="adj1" fmla="val 23520"/>
            </a:avLst>
          </a:prstGeom>
          <a:solidFill>
            <a:srgbClr val="667F8C">
              <a:alpha val="1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6"/>
          <p:cNvSpPr/>
          <p:nvPr/>
        </p:nvSpPr>
        <p:spPr>
          <a:xfrm>
            <a:off x="6772950" y="-36363"/>
            <a:ext cx="398100" cy="398100"/>
          </a:xfrm>
          <a:prstGeom prst="donut">
            <a:avLst>
              <a:gd name="adj" fmla="val 31040"/>
            </a:avLst>
          </a:prstGeom>
          <a:solidFill>
            <a:srgbClr val="667F8C">
              <a:alpha val="1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"/>
          <p:cNvSpPr/>
          <p:nvPr/>
        </p:nvSpPr>
        <p:spPr>
          <a:xfrm rot="1498435">
            <a:off x="553712" y="273510"/>
            <a:ext cx="386542" cy="386542"/>
          </a:xfrm>
          <a:prstGeom prst="frame">
            <a:avLst>
              <a:gd name="adj1" fmla="val 28897"/>
            </a:avLst>
          </a:prstGeom>
          <a:solidFill>
            <a:srgbClr val="667F8C">
              <a:alpha val="1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6"/>
          <p:cNvSpPr/>
          <p:nvPr/>
        </p:nvSpPr>
        <p:spPr>
          <a:xfrm>
            <a:off x="7040268" y="3312272"/>
            <a:ext cx="573600" cy="573600"/>
          </a:xfrm>
          <a:prstGeom prst="mathMultiply">
            <a:avLst>
              <a:gd name="adj1" fmla="val 23520"/>
            </a:avLst>
          </a:prstGeom>
          <a:solidFill>
            <a:srgbClr val="667F8C">
              <a:alpha val="1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6"/>
          <p:cNvSpPr/>
          <p:nvPr/>
        </p:nvSpPr>
        <p:spPr>
          <a:xfrm>
            <a:off x="2893300" y="209975"/>
            <a:ext cx="268200" cy="268200"/>
          </a:xfrm>
          <a:prstGeom prst="donut">
            <a:avLst>
              <a:gd name="adj" fmla="val 31040"/>
            </a:avLst>
          </a:prstGeom>
          <a:solidFill>
            <a:srgbClr val="667F8C">
              <a:alpha val="1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"/>
          <p:cNvSpPr/>
          <p:nvPr/>
        </p:nvSpPr>
        <p:spPr>
          <a:xfrm>
            <a:off x="2423393" y="4259284"/>
            <a:ext cx="260100" cy="260100"/>
          </a:xfrm>
          <a:prstGeom prst="frame">
            <a:avLst>
              <a:gd name="adj1" fmla="val 28897"/>
            </a:avLst>
          </a:prstGeom>
          <a:solidFill>
            <a:srgbClr val="667F8C">
              <a:alpha val="1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6"/>
          <p:cNvSpPr/>
          <p:nvPr/>
        </p:nvSpPr>
        <p:spPr>
          <a:xfrm>
            <a:off x="4029015" y="4254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667F8C">
              <a:alpha val="1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6"/>
          <p:cNvSpPr/>
          <p:nvPr/>
        </p:nvSpPr>
        <p:spPr>
          <a:xfrm>
            <a:off x="7701275" y="2148500"/>
            <a:ext cx="268200" cy="268200"/>
          </a:xfrm>
          <a:prstGeom prst="donut">
            <a:avLst>
              <a:gd name="adj" fmla="val 31040"/>
            </a:avLst>
          </a:prstGeom>
          <a:solidFill>
            <a:srgbClr val="667F8C">
              <a:alpha val="1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"/>
          <p:cNvSpPr/>
          <p:nvPr/>
        </p:nvSpPr>
        <p:spPr>
          <a:xfrm>
            <a:off x="3415225" y="4449550"/>
            <a:ext cx="268200" cy="268200"/>
          </a:xfrm>
          <a:prstGeom prst="donut">
            <a:avLst>
              <a:gd name="adj" fmla="val 31040"/>
            </a:avLst>
          </a:prstGeom>
          <a:solidFill>
            <a:srgbClr val="667F8C">
              <a:alpha val="1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6"/>
          <p:cNvSpPr/>
          <p:nvPr/>
        </p:nvSpPr>
        <p:spPr>
          <a:xfrm>
            <a:off x="1479240" y="22205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667F8C">
              <a:alpha val="1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6"/>
          <p:cNvSpPr/>
          <p:nvPr/>
        </p:nvSpPr>
        <p:spPr>
          <a:xfrm>
            <a:off x="5371265" y="4390604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667F8C">
              <a:alpha val="1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"/>
          <p:cNvSpPr/>
          <p:nvPr/>
        </p:nvSpPr>
        <p:spPr>
          <a:xfrm rot="-2700000">
            <a:off x="6337338" y="4348472"/>
            <a:ext cx="260074" cy="260074"/>
          </a:xfrm>
          <a:prstGeom prst="frame">
            <a:avLst>
              <a:gd name="adj1" fmla="val 28897"/>
            </a:avLst>
          </a:prstGeom>
          <a:solidFill>
            <a:srgbClr val="667F8C">
              <a:alpha val="1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6"/>
          <p:cNvSpPr/>
          <p:nvPr/>
        </p:nvSpPr>
        <p:spPr>
          <a:xfrm>
            <a:off x="5567943" y="263309"/>
            <a:ext cx="260100" cy="260100"/>
          </a:xfrm>
          <a:prstGeom prst="frame">
            <a:avLst>
              <a:gd name="adj1" fmla="val 28897"/>
            </a:avLst>
          </a:prstGeom>
          <a:solidFill>
            <a:srgbClr val="667F8C">
              <a:alpha val="1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>
            <a:off x="-25" y="0"/>
            <a:ext cx="9144000" cy="106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41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>
            <a:off x="0" y="1063500"/>
            <a:ext cx="9144000" cy="4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7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7"/>
          <p:cNvSpPr txBox="1">
            <a:spLocks noGrp="1"/>
          </p:cNvSpPr>
          <p:nvPr>
            <p:ph type="body" idx="1"/>
          </p:nvPr>
        </p:nvSpPr>
        <p:spPr>
          <a:xfrm>
            <a:off x="868550" y="1411400"/>
            <a:ext cx="7407000" cy="3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×"/>
              <a:defRPr sz="2800"/>
            </a:lvl1pPr>
            <a:lvl2pPr marL="914400" lvl="1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2pPr>
            <a:lvl3pPr marL="1371600" lvl="2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3pPr>
            <a:lvl4pPr marL="1828800" lvl="3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4pPr>
            <a:lvl5pPr marL="2286000" lvl="4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5pPr>
            <a:lvl6pPr marL="2743200" lvl="5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6pPr>
            <a:lvl7pPr marL="3200400" lvl="6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133" name="Google Shape;133;p7"/>
          <p:cNvSpPr/>
          <p:nvPr/>
        </p:nvSpPr>
        <p:spPr>
          <a:xfrm>
            <a:off x="600350" y="31917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7"/>
          <p:cNvSpPr/>
          <p:nvPr/>
        </p:nvSpPr>
        <p:spPr>
          <a:xfrm>
            <a:off x="1771440" y="5864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7"/>
          <p:cNvSpPr/>
          <p:nvPr/>
        </p:nvSpPr>
        <p:spPr>
          <a:xfrm rot="-1295565">
            <a:off x="1719773" y="-14241"/>
            <a:ext cx="260049" cy="260049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7"/>
          <p:cNvSpPr/>
          <p:nvPr/>
        </p:nvSpPr>
        <p:spPr>
          <a:xfrm>
            <a:off x="7099000" y="-1832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7"/>
          <p:cNvSpPr/>
          <p:nvPr/>
        </p:nvSpPr>
        <p:spPr>
          <a:xfrm rot="1050327">
            <a:off x="7064662" y="770637"/>
            <a:ext cx="385975" cy="385975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7"/>
          <p:cNvSpPr/>
          <p:nvPr/>
        </p:nvSpPr>
        <p:spPr>
          <a:xfrm rot="1498139">
            <a:off x="8048547" y="796761"/>
            <a:ext cx="260111" cy="260111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7"/>
          <p:cNvSpPr/>
          <p:nvPr/>
        </p:nvSpPr>
        <p:spPr>
          <a:xfrm>
            <a:off x="272750" y="91451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7"/>
          <p:cNvSpPr/>
          <p:nvPr/>
        </p:nvSpPr>
        <p:spPr>
          <a:xfrm rot="1222482">
            <a:off x="108247" y="115143"/>
            <a:ext cx="266258" cy="266258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7"/>
          <p:cNvSpPr/>
          <p:nvPr/>
        </p:nvSpPr>
        <p:spPr>
          <a:xfrm rot="2700000">
            <a:off x="1130105" y="721484"/>
            <a:ext cx="179464" cy="179464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7"/>
          <p:cNvSpPr/>
          <p:nvPr/>
        </p:nvSpPr>
        <p:spPr>
          <a:xfrm>
            <a:off x="8797925" y="68696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7"/>
          <p:cNvSpPr/>
          <p:nvPr/>
        </p:nvSpPr>
        <p:spPr>
          <a:xfrm>
            <a:off x="8434357" y="190568"/>
            <a:ext cx="266400" cy="2664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7"/>
          <p:cNvSpPr/>
          <p:nvPr/>
        </p:nvSpPr>
        <p:spPr>
          <a:xfrm>
            <a:off x="7656287" y="319171"/>
            <a:ext cx="179400" cy="179400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/>
          <p:nvPr/>
        </p:nvSpPr>
        <p:spPr>
          <a:xfrm>
            <a:off x="-25" y="0"/>
            <a:ext cx="9144000" cy="106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41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8"/>
          <p:cNvSpPr/>
          <p:nvPr/>
        </p:nvSpPr>
        <p:spPr>
          <a:xfrm>
            <a:off x="0" y="1063500"/>
            <a:ext cx="9144000" cy="4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8"/>
          <p:cNvSpPr/>
          <p:nvPr/>
        </p:nvSpPr>
        <p:spPr>
          <a:xfrm>
            <a:off x="600350" y="31917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8"/>
          <p:cNvSpPr/>
          <p:nvPr/>
        </p:nvSpPr>
        <p:spPr>
          <a:xfrm>
            <a:off x="1771440" y="5864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8"/>
          <p:cNvSpPr/>
          <p:nvPr/>
        </p:nvSpPr>
        <p:spPr>
          <a:xfrm rot="-1295565">
            <a:off x="1719773" y="-14241"/>
            <a:ext cx="260049" cy="260049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8"/>
          <p:cNvSpPr/>
          <p:nvPr/>
        </p:nvSpPr>
        <p:spPr>
          <a:xfrm>
            <a:off x="7099000" y="-1832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8"/>
          <p:cNvSpPr/>
          <p:nvPr/>
        </p:nvSpPr>
        <p:spPr>
          <a:xfrm rot="1050327">
            <a:off x="7064662" y="770637"/>
            <a:ext cx="385975" cy="385975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8"/>
          <p:cNvSpPr/>
          <p:nvPr/>
        </p:nvSpPr>
        <p:spPr>
          <a:xfrm rot="1498139">
            <a:off x="8048547" y="796761"/>
            <a:ext cx="260111" cy="260111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8"/>
          <p:cNvSpPr/>
          <p:nvPr/>
        </p:nvSpPr>
        <p:spPr>
          <a:xfrm>
            <a:off x="272750" y="91451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8"/>
          <p:cNvSpPr/>
          <p:nvPr/>
        </p:nvSpPr>
        <p:spPr>
          <a:xfrm rot="1222482">
            <a:off x="108247" y="115143"/>
            <a:ext cx="266258" cy="266258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8"/>
          <p:cNvSpPr/>
          <p:nvPr/>
        </p:nvSpPr>
        <p:spPr>
          <a:xfrm rot="2700000">
            <a:off x="1130105" y="721484"/>
            <a:ext cx="179464" cy="179464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8"/>
          <p:cNvSpPr/>
          <p:nvPr/>
        </p:nvSpPr>
        <p:spPr>
          <a:xfrm>
            <a:off x="8797925" y="68696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8434357" y="190568"/>
            <a:ext cx="266400" cy="2664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8"/>
          <p:cNvSpPr/>
          <p:nvPr/>
        </p:nvSpPr>
        <p:spPr>
          <a:xfrm>
            <a:off x="7656287" y="319171"/>
            <a:ext cx="179400" cy="179400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8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8"/>
          <p:cNvSpPr txBox="1">
            <a:spLocks noGrp="1"/>
          </p:cNvSpPr>
          <p:nvPr>
            <p:ph type="body" idx="1"/>
          </p:nvPr>
        </p:nvSpPr>
        <p:spPr>
          <a:xfrm>
            <a:off x="457200" y="1363150"/>
            <a:ext cx="2631900" cy="3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3" name="Google Shape;163;p8"/>
          <p:cNvSpPr txBox="1">
            <a:spLocks noGrp="1"/>
          </p:cNvSpPr>
          <p:nvPr>
            <p:ph type="body" idx="2"/>
          </p:nvPr>
        </p:nvSpPr>
        <p:spPr>
          <a:xfrm>
            <a:off x="3223964" y="1363150"/>
            <a:ext cx="2631900" cy="3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4" name="Google Shape;164;p8"/>
          <p:cNvSpPr txBox="1">
            <a:spLocks noGrp="1"/>
          </p:cNvSpPr>
          <p:nvPr>
            <p:ph type="body" idx="3"/>
          </p:nvPr>
        </p:nvSpPr>
        <p:spPr>
          <a:xfrm>
            <a:off x="5990727" y="1363150"/>
            <a:ext cx="2631900" cy="3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5" name="Google Shape;165;p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/>
          <p:nvPr/>
        </p:nvSpPr>
        <p:spPr>
          <a:xfrm>
            <a:off x="-25" y="0"/>
            <a:ext cx="9144000" cy="106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41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9"/>
          <p:cNvSpPr/>
          <p:nvPr/>
        </p:nvSpPr>
        <p:spPr>
          <a:xfrm>
            <a:off x="0" y="1063500"/>
            <a:ext cx="9144000" cy="4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9"/>
          <p:cNvSpPr/>
          <p:nvPr/>
        </p:nvSpPr>
        <p:spPr>
          <a:xfrm>
            <a:off x="600350" y="31917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9"/>
          <p:cNvSpPr/>
          <p:nvPr/>
        </p:nvSpPr>
        <p:spPr>
          <a:xfrm>
            <a:off x="1771440" y="5864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9"/>
          <p:cNvSpPr/>
          <p:nvPr/>
        </p:nvSpPr>
        <p:spPr>
          <a:xfrm rot="-1295565">
            <a:off x="1719773" y="-14241"/>
            <a:ext cx="260049" cy="260049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9"/>
          <p:cNvSpPr/>
          <p:nvPr/>
        </p:nvSpPr>
        <p:spPr>
          <a:xfrm>
            <a:off x="7099000" y="-1832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9"/>
          <p:cNvSpPr/>
          <p:nvPr/>
        </p:nvSpPr>
        <p:spPr>
          <a:xfrm rot="1050327">
            <a:off x="7064662" y="770637"/>
            <a:ext cx="385975" cy="385975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9"/>
          <p:cNvSpPr/>
          <p:nvPr/>
        </p:nvSpPr>
        <p:spPr>
          <a:xfrm rot="1498139">
            <a:off x="8048547" y="796761"/>
            <a:ext cx="260111" cy="260111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272750" y="91451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9"/>
          <p:cNvSpPr/>
          <p:nvPr/>
        </p:nvSpPr>
        <p:spPr>
          <a:xfrm rot="1222482">
            <a:off x="108247" y="115143"/>
            <a:ext cx="266258" cy="266258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9"/>
          <p:cNvSpPr/>
          <p:nvPr/>
        </p:nvSpPr>
        <p:spPr>
          <a:xfrm rot="2700000">
            <a:off x="1130105" y="721484"/>
            <a:ext cx="179464" cy="179464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8797925" y="68696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9"/>
          <p:cNvSpPr/>
          <p:nvPr/>
        </p:nvSpPr>
        <p:spPr>
          <a:xfrm>
            <a:off x="8434357" y="190568"/>
            <a:ext cx="266400" cy="2664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7656287" y="319171"/>
            <a:ext cx="179400" cy="179400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9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/>
          <p:nvPr/>
        </p:nvSpPr>
        <p:spPr>
          <a:xfrm rot="10800000" flipH="1">
            <a:off x="0" y="4394700"/>
            <a:ext cx="9144000" cy="748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41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0"/>
          <p:cNvSpPr/>
          <p:nvPr/>
        </p:nvSpPr>
        <p:spPr>
          <a:xfrm rot="10800000" flipH="1">
            <a:off x="25" y="0"/>
            <a:ext cx="9144000" cy="439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0"/>
          <p:cNvSpPr/>
          <p:nvPr/>
        </p:nvSpPr>
        <p:spPr>
          <a:xfrm rot="10800000" flipH="1">
            <a:off x="600363" y="4468213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0"/>
          <p:cNvSpPr/>
          <p:nvPr/>
        </p:nvSpPr>
        <p:spPr>
          <a:xfrm rot="10800000" flipH="1">
            <a:off x="2072752" y="4305585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0"/>
          <p:cNvSpPr/>
          <p:nvPr/>
        </p:nvSpPr>
        <p:spPr>
          <a:xfrm rot="-9504435" flipH="1">
            <a:off x="1719786" y="4902830"/>
            <a:ext cx="260049" cy="260049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0"/>
          <p:cNvSpPr/>
          <p:nvPr/>
        </p:nvSpPr>
        <p:spPr>
          <a:xfrm rot="10800000" flipH="1">
            <a:off x="7099013" y="4898763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0"/>
          <p:cNvSpPr/>
          <p:nvPr/>
        </p:nvSpPr>
        <p:spPr>
          <a:xfrm rot="9749673" flipH="1">
            <a:off x="6663925" y="4453738"/>
            <a:ext cx="385975" cy="385975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0"/>
          <p:cNvSpPr/>
          <p:nvPr/>
        </p:nvSpPr>
        <p:spPr>
          <a:xfrm rot="9301861" flipH="1">
            <a:off x="8006334" y="4368566"/>
            <a:ext cx="260111" cy="260111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0"/>
          <p:cNvSpPr/>
          <p:nvPr/>
        </p:nvSpPr>
        <p:spPr>
          <a:xfrm rot="10800000" flipH="1">
            <a:off x="990538" y="4864100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0"/>
          <p:cNvSpPr/>
          <p:nvPr/>
        </p:nvSpPr>
        <p:spPr>
          <a:xfrm rot="9577518" flipH="1">
            <a:off x="108260" y="4767237"/>
            <a:ext cx="266258" cy="266258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0"/>
          <p:cNvSpPr/>
          <p:nvPr/>
        </p:nvSpPr>
        <p:spPr>
          <a:xfrm rot="8100000" flipH="1">
            <a:off x="1289705" y="4512591"/>
            <a:ext cx="179464" cy="179464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0"/>
          <p:cNvSpPr/>
          <p:nvPr/>
        </p:nvSpPr>
        <p:spPr>
          <a:xfrm rot="10800000" flipH="1">
            <a:off x="8761763" y="4596250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0"/>
          <p:cNvSpPr/>
          <p:nvPr/>
        </p:nvSpPr>
        <p:spPr>
          <a:xfrm rot="10800000" flipH="1">
            <a:off x="8309194" y="4823445"/>
            <a:ext cx="266400" cy="2664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0"/>
          <p:cNvSpPr/>
          <p:nvPr/>
        </p:nvSpPr>
        <p:spPr>
          <a:xfrm rot="10800000" flipH="1">
            <a:off x="7656300" y="4650068"/>
            <a:ext cx="179400" cy="179400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0"/>
          <p:cNvSpPr txBox="1">
            <a:spLocks noGrp="1"/>
          </p:cNvSpPr>
          <p:nvPr>
            <p:ph type="body" idx="1"/>
          </p:nvPr>
        </p:nvSpPr>
        <p:spPr>
          <a:xfrm>
            <a:off x="2346325" y="4406300"/>
            <a:ext cx="4451400" cy="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199" name="Google Shape;199;p10"/>
          <p:cNvSpPr txBox="1">
            <a:spLocks noGrp="1"/>
          </p:cNvSpPr>
          <p:nvPr>
            <p:ph type="sldNum" idx="12"/>
          </p:nvPr>
        </p:nvSpPr>
        <p:spPr>
          <a:xfrm>
            <a:off x="4297650" y="4829475"/>
            <a:ext cx="548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7BD1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68550" y="1411400"/>
            <a:ext cx="7407000" cy="3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BD100"/>
              </a:buClr>
              <a:buSzPts val="3000"/>
              <a:buFont typeface="Varela Round"/>
              <a:buChar char="×"/>
              <a:defRPr sz="30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400"/>
              <a:buFont typeface="Varela Round"/>
              <a:buChar char="×"/>
              <a:defRPr sz="24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400"/>
              <a:buFont typeface="Varela Round"/>
              <a:buChar char="×"/>
              <a:defRPr sz="24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1800"/>
              <a:buFont typeface="Varela Round"/>
              <a:buChar char="×"/>
              <a:defRPr sz="1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1800"/>
              <a:buFont typeface="Varela Round"/>
              <a:buChar char="×"/>
              <a:defRPr sz="1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1800"/>
              <a:buFont typeface="Varela Round"/>
              <a:buChar char="×"/>
              <a:defRPr sz="1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1800"/>
              <a:buFont typeface="Varela Round"/>
              <a:buChar char="●"/>
              <a:defRPr sz="1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1800"/>
              <a:buFont typeface="Varela Round"/>
              <a:buChar char="○"/>
              <a:defRPr sz="1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1800"/>
              <a:buFont typeface="Varela Round"/>
              <a:buChar char="■"/>
              <a:defRPr sz="1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h/hoqexfkcfug5ts0/AADvdg4_4fUSpbzccNyJ5szUa/3%20Tangent%20Lines%20and%20Linear%20Approximations%20SSS%20Handouts.pdf?dl=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ropbox.com/sh/hoqexfkcfug5ts0/AACxqyqimf22UUxREJ8RHGQFa?dl=0&amp;preview=3+Theorems+SSS+Solutions.pdf" TargetMode="External"/><Relationship Id="rId5" Type="http://schemas.openxmlformats.org/officeDocument/2006/relationships/hyperlink" Target="https://www.dropbox.com/sh/hoqexfkcfug5ts0/AACxqyqimf22UUxREJ8RHGQFa?dl=0&amp;preview=3+Theorems+SSS+Handout.pdf" TargetMode="External"/><Relationship Id="rId4" Type="http://schemas.openxmlformats.org/officeDocument/2006/relationships/hyperlink" Target="https://www.dropbox.com/sh/hoqexfkcfug5ts0/AACxqyqimf22UUxREJ8RHGQFa?dl=0&amp;preview=3+Tangent+Lines+and+Linear+Approximations+SSS+Solutions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izz.com/admin/quiz/5ca2286380077f001a4436b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 txBox="1">
            <a:spLocks noGrp="1"/>
          </p:cNvSpPr>
          <p:nvPr>
            <p:ph type="ctrTitle"/>
          </p:nvPr>
        </p:nvSpPr>
        <p:spPr>
          <a:xfrm>
            <a:off x="283200" y="1154425"/>
            <a:ext cx="8577600" cy="23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Tangent Lines,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Linear Approximations,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&amp; Theorems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2" name="Google Shape;212;p13"/>
          <p:cNvSpPr txBox="1"/>
          <p:nvPr/>
        </p:nvSpPr>
        <p:spPr>
          <a:xfrm>
            <a:off x="3138050" y="3829175"/>
            <a:ext cx="4677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Varela Round"/>
                <a:ea typeface="Varela Round"/>
                <a:cs typeface="Varela Round"/>
                <a:sym typeface="Varela Round"/>
              </a:rPr>
              <a:t>Abby K., Aishwarya M., Daaniah S.</a:t>
            </a:r>
            <a:endParaRPr sz="1800" b="1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Varela Round"/>
                <a:ea typeface="Varela Round"/>
                <a:cs typeface="Varela Round"/>
                <a:sym typeface="Varela Round"/>
              </a:rPr>
              <a:t>Bohrmann 2</a:t>
            </a:r>
            <a:r>
              <a:rPr lang="en" sz="1800" b="1" baseline="30000">
                <a:latin typeface="Varela Round"/>
                <a:ea typeface="Varela Round"/>
                <a:cs typeface="Varela Round"/>
                <a:sym typeface="Varela Round"/>
              </a:rPr>
              <a:t>nd </a:t>
            </a:r>
            <a:r>
              <a:rPr lang="en" sz="1800" b="1">
                <a:latin typeface="Varela Round"/>
                <a:ea typeface="Varela Round"/>
                <a:cs typeface="Varela Round"/>
                <a:sym typeface="Varela Round"/>
              </a:rPr>
              <a:t>Period</a:t>
            </a:r>
            <a:endParaRPr sz="1800" b="1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2"/>
          <p:cNvSpPr txBox="1">
            <a:spLocks noGrp="1"/>
          </p:cNvSpPr>
          <p:nvPr>
            <p:ph type="body" idx="1"/>
          </p:nvPr>
        </p:nvSpPr>
        <p:spPr>
          <a:xfrm>
            <a:off x="2346325" y="4406300"/>
            <a:ext cx="44514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 b="1"/>
              <a:t>FRQ Practice</a:t>
            </a:r>
            <a:endParaRPr sz="2400" b="1"/>
          </a:p>
        </p:txBody>
      </p:sp>
      <p:pic>
        <p:nvPicPr>
          <p:cNvPr id="285" name="Google Shape;285;p22"/>
          <p:cNvPicPr preferRelativeResize="0"/>
          <p:nvPr/>
        </p:nvPicPr>
        <p:blipFill rotWithShape="1">
          <a:blip r:embed="rId3">
            <a:alphaModFix/>
          </a:blip>
          <a:srcRect l="820" r="1484"/>
          <a:stretch/>
        </p:blipFill>
        <p:spPr>
          <a:xfrm>
            <a:off x="0" y="0"/>
            <a:ext cx="9067800" cy="440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2"/>
          <p:cNvSpPr txBox="1"/>
          <p:nvPr/>
        </p:nvSpPr>
        <p:spPr>
          <a:xfrm>
            <a:off x="8054125" y="4406300"/>
            <a:ext cx="10899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  <a:latin typeface="Varela Round"/>
                <a:ea typeface="Varela Round"/>
                <a:cs typeface="Varela Round"/>
                <a:sym typeface="Varela Round"/>
              </a:rPr>
              <a:t>Theorems</a:t>
            </a:r>
            <a:endParaRPr>
              <a:solidFill>
                <a:srgbClr val="EFEFE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"/>
          <p:cNvSpPr txBox="1">
            <a:spLocks noGrp="1"/>
          </p:cNvSpPr>
          <p:nvPr>
            <p:ph type="body" idx="1"/>
          </p:nvPr>
        </p:nvSpPr>
        <p:spPr>
          <a:xfrm>
            <a:off x="2346325" y="4406300"/>
            <a:ext cx="44514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 b="1"/>
              <a:t>FRQ Practice</a:t>
            </a:r>
            <a:endParaRPr sz="2400" b="1"/>
          </a:p>
        </p:txBody>
      </p:sp>
      <p:grpSp>
        <p:nvGrpSpPr>
          <p:cNvPr id="292" name="Google Shape;292;p23"/>
          <p:cNvGrpSpPr/>
          <p:nvPr/>
        </p:nvGrpSpPr>
        <p:grpSpPr>
          <a:xfrm>
            <a:off x="-1" y="363648"/>
            <a:ext cx="9138635" cy="3750765"/>
            <a:chOff x="152400" y="439825"/>
            <a:chExt cx="8705950" cy="3488760"/>
          </a:xfrm>
        </p:grpSpPr>
        <p:pic>
          <p:nvPicPr>
            <p:cNvPr id="293" name="Google Shape;293;p23"/>
            <p:cNvPicPr preferRelativeResize="0"/>
            <p:nvPr/>
          </p:nvPicPr>
          <p:blipFill rotWithShape="1">
            <a:blip r:embed="rId3">
              <a:alphaModFix/>
            </a:blip>
            <a:srcRect t="1067" b="75715"/>
            <a:stretch/>
          </p:blipFill>
          <p:spPr>
            <a:xfrm>
              <a:off x="152400" y="439825"/>
              <a:ext cx="8705950" cy="127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23"/>
            <p:cNvPicPr preferRelativeResize="0"/>
            <p:nvPr/>
          </p:nvPicPr>
          <p:blipFill rotWithShape="1">
            <a:blip r:embed="rId3">
              <a:alphaModFix/>
            </a:blip>
            <a:srcRect t="50007" b="39779"/>
            <a:stretch/>
          </p:blipFill>
          <p:spPr>
            <a:xfrm>
              <a:off x="152400" y="2023925"/>
              <a:ext cx="8705950" cy="5627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23"/>
            <p:cNvPicPr preferRelativeResize="0"/>
            <p:nvPr/>
          </p:nvPicPr>
          <p:blipFill rotWithShape="1">
            <a:blip r:embed="rId3">
              <a:alphaModFix/>
            </a:blip>
            <a:srcRect t="86710"/>
            <a:stretch/>
          </p:blipFill>
          <p:spPr>
            <a:xfrm>
              <a:off x="152400" y="3196300"/>
              <a:ext cx="8705950" cy="7322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6" name="Google Shape;296;p23"/>
          <p:cNvSpPr txBox="1"/>
          <p:nvPr/>
        </p:nvSpPr>
        <p:spPr>
          <a:xfrm>
            <a:off x="6419400" y="4406300"/>
            <a:ext cx="27246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  <a:latin typeface="Varela Round"/>
                <a:ea typeface="Varela Round"/>
                <a:cs typeface="Varela Round"/>
                <a:sym typeface="Varela Round"/>
              </a:rPr>
              <a:t>Tangent Line Approximations</a:t>
            </a:r>
            <a:endParaRPr>
              <a:solidFill>
                <a:srgbClr val="EFEFE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4"/>
          <p:cNvSpPr txBox="1">
            <a:spLocks noGrp="1"/>
          </p:cNvSpPr>
          <p:nvPr>
            <p:ph type="body" idx="1"/>
          </p:nvPr>
        </p:nvSpPr>
        <p:spPr>
          <a:xfrm>
            <a:off x="2346325" y="4406300"/>
            <a:ext cx="44514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 b="1"/>
              <a:t>FRQ Practice</a:t>
            </a:r>
            <a:endParaRPr sz="2400" b="1"/>
          </a:p>
        </p:txBody>
      </p:sp>
      <p:sp>
        <p:nvSpPr>
          <p:cNvPr id="302" name="Google Shape;302;p24"/>
          <p:cNvSpPr txBox="1"/>
          <p:nvPr/>
        </p:nvSpPr>
        <p:spPr>
          <a:xfrm>
            <a:off x="8054125" y="4406300"/>
            <a:ext cx="10899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  <a:latin typeface="Varela Round"/>
                <a:ea typeface="Varela Round"/>
                <a:cs typeface="Varela Round"/>
                <a:sym typeface="Varela Round"/>
              </a:rPr>
              <a:t>Theorems</a:t>
            </a:r>
            <a:endParaRPr>
              <a:solidFill>
                <a:srgbClr val="EFEFE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303" name="Google Shape;30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25"/>
            <a:ext cx="9108228" cy="440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5"/>
          <p:cNvSpPr txBox="1">
            <a:spLocks noGrp="1"/>
          </p:cNvSpPr>
          <p:nvPr>
            <p:ph type="ctrTitle"/>
          </p:nvPr>
        </p:nvSpPr>
        <p:spPr>
          <a:xfrm>
            <a:off x="2068850" y="1991825"/>
            <a:ext cx="5006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End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6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Links (if needed)</a:t>
            </a:r>
            <a:endParaRPr/>
          </a:p>
        </p:txBody>
      </p:sp>
      <p:sp>
        <p:nvSpPr>
          <p:cNvPr id="314" name="Google Shape;314;p26"/>
          <p:cNvSpPr txBox="1">
            <a:spLocks noGrp="1"/>
          </p:cNvSpPr>
          <p:nvPr>
            <p:ph type="body" idx="1"/>
          </p:nvPr>
        </p:nvSpPr>
        <p:spPr>
          <a:xfrm>
            <a:off x="717750" y="1357125"/>
            <a:ext cx="3741600" cy="35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Tangent Lines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×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https://www.dropbox.com/sh/hoqexfkcfug5ts0/AADvdg4_4fUSpbzccNyJ5szUa/3%20Tangent%20Lines%20and%20Linear%20Approximations%20SSS%20Handouts.pdf?dl=0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https://www.dropbox.com/sh/hoqexfkcfug5ts0/AACxqyqimf22UUxREJ8RHGQFa?dl=0&amp;preview=3+Tangent+Lines+and+Linear+Approximations+SSS+Solutions.pdf</a:t>
            </a:r>
            <a:endParaRPr/>
          </a:p>
        </p:txBody>
      </p:sp>
      <p:sp>
        <p:nvSpPr>
          <p:cNvPr id="315" name="Google Shape;315;p26"/>
          <p:cNvSpPr txBox="1">
            <a:spLocks noGrp="1"/>
          </p:cNvSpPr>
          <p:nvPr>
            <p:ph type="body" idx="2"/>
          </p:nvPr>
        </p:nvSpPr>
        <p:spPr>
          <a:xfrm>
            <a:off x="4684654" y="1357125"/>
            <a:ext cx="3741600" cy="35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Theorems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×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https://www.dropbox.com/sh/hoqexfkcfug5ts0/AACxqyqimf22UUxREJ8RHGQFa?dl=0&amp;preview=3+Theorems+SSS+Handout.pdf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https://www.dropbox.com/sh/hoqexfkcfug5ts0/AACxqyqimf22UUxREJ8RHGQFa?dl=0&amp;preview=3+Theorems+SSS+Solutions.pdf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Today in Review</a:t>
            </a:r>
            <a:endParaRPr sz="4800">
              <a:solidFill>
                <a:srgbClr val="000000"/>
              </a:solidFill>
            </a:endParaRPr>
          </a:p>
        </p:txBody>
      </p:sp>
      <p:sp>
        <p:nvSpPr>
          <p:cNvPr id="218" name="Google Shape;218;p14"/>
          <p:cNvSpPr txBox="1">
            <a:spLocks noGrp="1"/>
          </p:cNvSpPr>
          <p:nvPr>
            <p:ph type="body" idx="1"/>
          </p:nvPr>
        </p:nvSpPr>
        <p:spPr>
          <a:xfrm>
            <a:off x="717750" y="1357125"/>
            <a:ext cx="3741600" cy="35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Classwork: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×"/>
            </a:pPr>
            <a:r>
              <a:rPr lang="en"/>
              <a:t>Tangent Lines 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en"/>
              <a:t>MC #1-10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en"/>
              <a:t>FRQ #14, 17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×"/>
            </a:pPr>
            <a:r>
              <a:rPr lang="en"/>
              <a:t>Theorems 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en"/>
              <a:t>MC #1-6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en"/>
              <a:t>FRQ #13, 15</a:t>
            </a:r>
            <a:endParaRPr/>
          </a:p>
        </p:txBody>
      </p:sp>
      <p:sp>
        <p:nvSpPr>
          <p:cNvPr id="219" name="Google Shape;219;p14"/>
          <p:cNvSpPr txBox="1">
            <a:spLocks noGrp="1"/>
          </p:cNvSpPr>
          <p:nvPr>
            <p:ph type="body" idx="2"/>
          </p:nvPr>
        </p:nvSpPr>
        <p:spPr>
          <a:xfrm>
            <a:off x="4684650" y="1357125"/>
            <a:ext cx="4087500" cy="35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Homework: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×"/>
            </a:pPr>
            <a:r>
              <a:rPr lang="en"/>
              <a:t>Tangent Lines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en"/>
              <a:t>MC #11-13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en"/>
              <a:t>FRQ #15, 16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×"/>
            </a:pPr>
            <a:r>
              <a:rPr lang="en"/>
              <a:t>Theorems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en"/>
              <a:t>MC #7-12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en"/>
              <a:t>FRQ #14, 16, 17, 18</a:t>
            </a:r>
            <a:endParaRPr/>
          </a:p>
        </p:txBody>
      </p:sp>
      <p:cxnSp>
        <p:nvCxnSpPr>
          <p:cNvPr id="220" name="Google Shape;220;p14"/>
          <p:cNvCxnSpPr/>
          <p:nvPr/>
        </p:nvCxnSpPr>
        <p:spPr>
          <a:xfrm>
            <a:off x="4410450" y="2081475"/>
            <a:ext cx="0" cy="2101500"/>
          </a:xfrm>
          <a:prstGeom prst="straightConnector1">
            <a:avLst/>
          </a:prstGeom>
          <a:noFill/>
          <a:ln w="9525" cap="flat" cmpd="sng">
            <a:solidFill>
              <a:srgbClr val="7BD1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Card 18: Tangent Line/Normal Line (overestimate, underestimate)</a:t>
            </a:r>
            <a:endParaRPr sz="30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</a:endParaRPr>
          </a:p>
        </p:txBody>
      </p:sp>
      <p:sp>
        <p:nvSpPr>
          <p:cNvPr id="226" name="Google Shape;226;p15"/>
          <p:cNvSpPr txBox="1">
            <a:spLocks noGrp="1"/>
          </p:cNvSpPr>
          <p:nvPr>
            <p:ph type="body" idx="1"/>
          </p:nvPr>
        </p:nvSpPr>
        <p:spPr>
          <a:xfrm>
            <a:off x="868550" y="1344950"/>
            <a:ext cx="7131300" cy="14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Tangent Line: y-y₁ = m(x-x₁ )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Normal Line: </a:t>
            </a:r>
            <a:r>
              <a:rPr lang="en">
                <a:solidFill>
                  <a:srgbClr val="434343"/>
                </a:solidFill>
              </a:rPr>
              <a:t> </a:t>
            </a:r>
            <a:r>
              <a:rPr lang="en"/>
              <a:t>                  </a:t>
            </a:r>
            <a:r>
              <a:rPr lang="en">
                <a:solidFill>
                  <a:srgbClr val="434343"/>
                </a:solidFill>
              </a:rPr>
              <a:t>(-1/m)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pic>
        <p:nvPicPr>
          <p:cNvPr id="227" name="Google Shape;227;p15"/>
          <p:cNvPicPr preferRelativeResize="0"/>
          <p:nvPr/>
        </p:nvPicPr>
        <p:blipFill rotWithShape="1">
          <a:blip r:embed="rId3">
            <a:alphaModFix/>
          </a:blip>
          <a:srcRect r="3698" b="87717"/>
          <a:stretch/>
        </p:blipFill>
        <p:spPr>
          <a:xfrm>
            <a:off x="3234575" y="1414500"/>
            <a:ext cx="3757600" cy="55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5"/>
          <p:cNvPicPr preferRelativeResize="0"/>
          <p:nvPr/>
        </p:nvPicPr>
        <p:blipFill rotWithShape="1">
          <a:blip r:embed="rId3">
            <a:alphaModFix/>
          </a:blip>
          <a:srcRect r="56184" b="87717"/>
          <a:stretch/>
        </p:blipFill>
        <p:spPr>
          <a:xfrm>
            <a:off x="3234575" y="1973250"/>
            <a:ext cx="1709650" cy="55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5"/>
          <p:cNvPicPr preferRelativeResize="0"/>
          <p:nvPr/>
        </p:nvPicPr>
        <p:blipFill rotWithShape="1">
          <a:blip r:embed="rId3">
            <a:alphaModFix/>
          </a:blip>
          <a:srcRect l="53564" r="4423" b="87717"/>
          <a:stretch/>
        </p:blipFill>
        <p:spPr>
          <a:xfrm>
            <a:off x="6084225" y="1897350"/>
            <a:ext cx="1639250" cy="55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5"/>
          <p:cNvSpPr txBox="1"/>
          <p:nvPr/>
        </p:nvSpPr>
        <p:spPr>
          <a:xfrm>
            <a:off x="142350" y="2532000"/>
            <a:ext cx="4327500" cy="2611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Varela Round"/>
              <a:buAutoNum type="arabicParenR"/>
            </a:pPr>
            <a:r>
              <a:rPr lang="en" sz="1800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Find derivative (m) at given point and plug into the respective equation.</a:t>
            </a:r>
            <a:endParaRPr sz="1800" b="1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Varela Round"/>
              <a:buAutoNum type="arabicParenR"/>
            </a:pPr>
            <a:r>
              <a:rPr lang="en" sz="1800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Plug in the (x₁, y₁) points into the equation</a:t>
            </a:r>
            <a:endParaRPr sz="1800" b="1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Varela Round"/>
              <a:buAutoNum type="arabicParenR"/>
            </a:pPr>
            <a:r>
              <a:rPr lang="en" sz="1800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To make an approximation for a certain x value, substitute that value back into the tangent/normal equation.</a:t>
            </a:r>
            <a:endParaRPr sz="1700" b="1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31" name="Google Shape;231;p15"/>
          <p:cNvSpPr txBox="1"/>
          <p:nvPr/>
        </p:nvSpPr>
        <p:spPr>
          <a:xfrm>
            <a:off x="5133550" y="2571750"/>
            <a:ext cx="3834300" cy="25716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Char char="●"/>
            </a:pPr>
            <a:r>
              <a:rPr lang="en" sz="1800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If the function is concave down (f’’(x) &lt; 0), then the tangent line is an over-approximation.</a:t>
            </a:r>
            <a:endParaRPr sz="1800" b="1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Char char="●"/>
            </a:pPr>
            <a:r>
              <a:rPr lang="en" sz="1800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If the function is concave up (f’’(x) &gt; 0), then the tangent line is an under-approximation.</a:t>
            </a:r>
            <a:endParaRPr sz="1800" b="1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700" b="1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9525" y="805225"/>
            <a:ext cx="6784950" cy="371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Card 19: Intermediate Value Theorem</a:t>
            </a:r>
            <a:endParaRPr sz="30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</a:endParaRPr>
          </a:p>
        </p:txBody>
      </p:sp>
      <p:sp>
        <p:nvSpPr>
          <p:cNvPr id="242" name="Google Shape;242;p17"/>
          <p:cNvSpPr txBox="1">
            <a:spLocks noGrp="1"/>
          </p:cNvSpPr>
          <p:nvPr>
            <p:ph type="body" idx="1"/>
          </p:nvPr>
        </p:nvSpPr>
        <p:spPr>
          <a:xfrm>
            <a:off x="218150" y="1174150"/>
            <a:ext cx="3463800" cy="38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AutoNum type="arabicParenR"/>
            </a:pPr>
            <a:r>
              <a:rPr lang="en" sz="2700" b="1">
                <a:solidFill>
                  <a:srgbClr val="000000"/>
                </a:solidFill>
              </a:rPr>
              <a:t>Find f(a) and f(b)</a:t>
            </a:r>
            <a:endParaRPr sz="2700" b="1">
              <a:solidFill>
                <a:srgbClr val="000000"/>
              </a:solidFill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AutoNum type="arabicParenR"/>
            </a:pPr>
            <a:r>
              <a:rPr lang="en" sz="2700" b="1">
                <a:solidFill>
                  <a:srgbClr val="000000"/>
                </a:solidFill>
              </a:rPr>
              <a:t>Remember to state that the function is continuous on the interval [a,b].</a:t>
            </a:r>
            <a:endParaRPr sz="2700" b="1">
              <a:solidFill>
                <a:srgbClr val="000000"/>
              </a:solidFill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AutoNum type="arabicParenR"/>
            </a:pPr>
            <a:r>
              <a:rPr lang="en" sz="2700" b="1">
                <a:solidFill>
                  <a:srgbClr val="000000"/>
                </a:solidFill>
              </a:rPr>
              <a:t>Justify this “By IVT”</a:t>
            </a:r>
            <a:endParaRPr sz="2700" b="1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17"/>
          <p:cNvPicPr preferRelativeResize="0"/>
          <p:nvPr/>
        </p:nvPicPr>
        <p:blipFill rotWithShape="1">
          <a:blip r:embed="rId3">
            <a:alphaModFix/>
          </a:blip>
          <a:srcRect t="8618" r="79762" b="13669"/>
          <a:stretch/>
        </p:blipFill>
        <p:spPr>
          <a:xfrm>
            <a:off x="3903799" y="1308600"/>
            <a:ext cx="2862476" cy="224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7"/>
          <p:cNvPicPr preferRelativeResize="0"/>
          <p:nvPr/>
        </p:nvPicPr>
        <p:blipFill rotWithShape="1">
          <a:blip r:embed="rId3">
            <a:alphaModFix/>
          </a:blip>
          <a:srcRect l="47318" r="28396"/>
          <a:stretch/>
        </p:blipFill>
        <p:spPr>
          <a:xfrm>
            <a:off x="6699650" y="2902300"/>
            <a:ext cx="2669401" cy="224120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7"/>
          <p:cNvSpPr/>
          <p:nvPr/>
        </p:nvSpPr>
        <p:spPr>
          <a:xfrm rot="-3233355">
            <a:off x="2853801" y="4169390"/>
            <a:ext cx="1485370" cy="326612"/>
          </a:xfrm>
          <a:prstGeom prst="rightArrow">
            <a:avLst>
              <a:gd name="adj1" fmla="val 50000"/>
              <a:gd name="adj2" fmla="val 12493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Card 20: Mean Value Theorem</a:t>
            </a:r>
            <a:endParaRPr sz="3000">
              <a:solidFill>
                <a:srgbClr val="000000"/>
              </a:solidFill>
            </a:endParaRPr>
          </a:p>
        </p:txBody>
      </p:sp>
      <p:pic>
        <p:nvPicPr>
          <p:cNvPr id="251" name="Google Shape;251;p18"/>
          <p:cNvPicPr preferRelativeResize="0"/>
          <p:nvPr/>
        </p:nvPicPr>
        <p:blipFill rotWithShape="1">
          <a:blip r:embed="rId3">
            <a:alphaModFix/>
          </a:blip>
          <a:srcRect r="80800"/>
          <a:stretch/>
        </p:blipFill>
        <p:spPr>
          <a:xfrm>
            <a:off x="3935949" y="1343700"/>
            <a:ext cx="2981159" cy="342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8"/>
          <p:cNvPicPr preferRelativeResize="0"/>
          <p:nvPr/>
        </p:nvPicPr>
        <p:blipFill rotWithShape="1">
          <a:blip r:embed="rId3">
            <a:alphaModFix/>
          </a:blip>
          <a:srcRect l="6165" t="65595" r="82888" b="10038"/>
          <a:stretch/>
        </p:blipFill>
        <p:spPr>
          <a:xfrm>
            <a:off x="1675225" y="1251475"/>
            <a:ext cx="1418477" cy="69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8"/>
          <p:cNvSpPr txBox="1">
            <a:spLocks noGrp="1"/>
          </p:cNvSpPr>
          <p:nvPr>
            <p:ph type="body" idx="1"/>
          </p:nvPr>
        </p:nvSpPr>
        <p:spPr>
          <a:xfrm>
            <a:off x="130750" y="1156575"/>
            <a:ext cx="3703500" cy="35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arenR"/>
            </a:pPr>
            <a:r>
              <a:rPr lang="en" b="1">
                <a:solidFill>
                  <a:srgbClr val="000000"/>
                </a:solidFill>
              </a:rPr>
              <a:t>Find </a:t>
            </a:r>
            <a:endParaRPr b="1">
              <a:solidFill>
                <a:srgbClr val="000000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arenR"/>
            </a:pPr>
            <a:r>
              <a:rPr lang="en" b="1">
                <a:solidFill>
                  <a:srgbClr val="000000"/>
                </a:solidFill>
              </a:rPr>
              <a:t>Establish that the function is differentiable on (a,b) and continuous on [a,b].</a:t>
            </a:r>
            <a:endParaRPr b="1">
              <a:solidFill>
                <a:srgbClr val="000000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arenR"/>
            </a:pPr>
            <a:r>
              <a:rPr lang="en" b="1">
                <a:solidFill>
                  <a:srgbClr val="000000"/>
                </a:solidFill>
              </a:rPr>
              <a:t>Justify this “By MVT”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254" name="Google Shape;254;p18"/>
          <p:cNvSpPr/>
          <p:nvPr/>
        </p:nvSpPr>
        <p:spPr>
          <a:xfrm rot="-4048278">
            <a:off x="2896825" y="4139803"/>
            <a:ext cx="1522917" cy="303023"/>
          </a:xfrm>
          <a:prstGeom prst="rightArrow">
            <a:avLst>
              <a:gd name="adj1" fmla="val 50000"/>
              <a:gd name="adj2" fmla="val 11808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pic>
        <p:nvPicPr>
          <p:cNvPr id="255" name="Google Shape;255;p18"/>
          <p:cNvPicPr preferRelativeResize="0"/>
          <p:nvPr/>
        </p:nvPicPr>
        <p:blipFill rotWithShape="1">
          <a:blip r:embed="rId3">
            <a:alphaModFix/>
          </a:blip>
          <a:srcRect l="50190" r="29805"/>
          <a:stretch/>
        </p:blipFill>
        <p:spPr>
          <a:xfrm>
            <a:off x="7018800" y="1753289"/>
            <a:ext cx="2025025" cy="2443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19"/>
          <p:cNvGrpSpPr/>
          <p:nvPr/>
        </p:nvGrpSpPr>
        <p:grpSpPr>
          <a:xfrm>
            <a:off x="965000" y="939050"/>
            <a:ext cx="7214000" cy="3265400"/>
            <a:chOff x="928500" y="939050"/>
            <a:chExt cx="7214000" cy="3265400"/>
          </a:xfrm>
        </p:grpSpPr>
        <p:pic>
          <p:nvPicPr>
            <p:cNvPr id="261" name="Google Shape;261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28500" y="939050"/>
              <a:ext cx="3280004" cy="3265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877100" y="939050"/>
              <a:ext cx="3265400" cy="3265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208500" y="1021525"/>
              <a:ext cx="666750" cy="5429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Choice Practice</a:t>
            </a:r>
            <a:endParaRPr/>
          </a:p>
        </p:txBody>
      </p:sp>
      <p:sp>
        <p:nvSpPr>
          <p:cNvPr id="269" name="Google Shape;269;p20"/>
          <p:cNvSpPr txBox="1">
            <a:spLocks noGrp="1"/>
          </p:cNvSpPr>
          <p:nvPr>
            <p:ph type="body" idx="1"/>
          </p:nvPr>
        </p:nvSpPr>
        <p:spPr>
          <a:xfrm>
            <a:off x="868550" y="1411400"/>
            <a:ext cx="7407000" cy="35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Quizizz: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https://quizizz.com/admin/quiz/5ca2286380077f001a4436be</a:t>
            </a:r>
            <a:endParaRPr/>
          </a:p>
        </p:txBody>
      </p:sp>
      <p:pic>
        <p:nvPicPr>
          <p:cNvPr id="270" name="Google Shape;270;p20"/>
          <p:cNvPicPr preferRelativeResize="0"/>
          <p:nvPr/>
        </p:nvPicPr>
        <p:blipFill rotWithShape="1">
          <a:blip r:embed="rId4">
            <a:alphaModFix/>
          </a:blip>
          <a:srcRect t="12272" b="9406"/>
          <a:stretch/>
        </p:blipFill>
        <p:spPr>
          <a:xfrm>
            <a:off x="4944550" y="2968825"/>
            <a:ext cx="2978100" cy="174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1"/>
          <p:cNvSpPr txBox="1">
            <a:spLocks noGrp="1"/>
          </p:cNvSpPr>
          <p:nvPr>
            <p:ph type="body" idx="1"/>
          </p:nvPr>
        </p:nvSpPr>
        <p:spPr>
          <a:xfrm>
            <a:off x="2346325" y="4406300"/>
            <a:ext cx="44514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 b="1"/>
              <a:t>FRQ Practice</a:t>
            </a:r>
            <a:endParaRPr sz="2400" b="1"/>
          </a:p>
        </p:txBody>
      </p:sp>
      <p:grpSp>
        <p:nvGrpSpPr>
          <p:cNvPr id="276" name="Google Shape;276;p21"/>
          <p:cNvGrpSpPr/>
          <p:nvPr/>
        </p:nvGrpSpPr>
        <p:grpSpPr>
          <a:xfrm>
            <a:off x="0" y="549125"/>
            <a:ext cx="9067800" cy="3392675"/>
            <a:chOff x="0" y="472925"/>
            <a:chExt cx="9067800" cy="3392675"/>
          </a:xfrm>
        </p:grpSpPr>
        <p:pic>
          <p:nvPicPr>
            <p:cNvPr id="277" name="Google Shape;277;p21"/>
            <p:cNvPicPr preferRelativeResize="0"/>
            <p:nvPr/>
          </p:nvPicPr>
          <p:blipFill rotWithShape="1">
            <a:blip r:embed="rId3">
              <a:alphaModFix/>
            </a:blip>
            <a:srcRect b="56482"/>
            <a:stretch/>
          </p:blipFill>
          <p:spPr>
            <a:xfrm>
              <a:off x="0" y="472925"/>
              <a:ext cx="9067800" cy="19488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p21"/>
            <p:cNvPicPr preferRelativeResize="0"/>
            <p:nvPr/>
          </p:nvPicPr>
          <p:blipFill rotWithShape="1">
            <a:blip r:embed="rId3">
              <a:alphaModFix/>
            </a:blip>
            <a:srcRect l="1681" t="75549"/>
            <a:stretch/>
          </p:blipFill>
          <p:spPr>
            <a:xfrm>
              <a:off x="152400" y="2770675"/>
              <a:ext cx="8915399" cy="10949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9" name="Google Shape;279;p21"/>
          <p:cNvSpPr txBox="1"/>
          <p:nvPr/>
        </p:nvSpPr>
        <p:spPr>
          <a:xfrm>
            <a:off x="6419400" y="4406300"/>
            <a:ext cx="27246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  <a:latin typeface="Varela Round"/>
                <a:ea typeface="Varela Round"/>
                <a:cs typeface="Varela Round"/>
                <a:sym typeface="Varela Round"/>
              </a:rPr>
              <a:t>Tangent Line Approximations</a:t>
            </a:r>
            <a:endParaRPr>
              <a:solidFill>
                <a:srgbClr val="EFEFE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ra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</Words>
  <Application>Microsoft Office PowerPoint</Application>
  <PresentationFormat>On-screen Show (16:9)</PresentationFormat>
  <Paragraphs>60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Varela Round</vt:lpstr>
      <vt:lpstr>Arial</vt:lpstr>
      <vt:lpstr>Iras template</vt:lpstr>
      <vt:lpstr>Tangent Lines, Linear Approximations, &amp; Theorems</vt:lpstr>
      <vt:lpstr>Today in Review</vt:lpstr>
      <vt:lpstr> Card 18: Tangent Line/Normal Line (overestimate, underestimate) </vt:lpstr>
      <vt:lpstr>PowerPoint Presentation</vt:lpstr>
      <vt:lpstr>Card 19: Intermediate Value Theorem </vt:lpstr>
      <vt:lpstr>Card 20: Mean Value Theorem</vt:lpstr>
      <vt:lpstr>PowerPoint Presentation</vt:lpstr>
      <vt:lpstr>Multiple Choice Practice</vt:lpstr>
      <vt:lpstr>PowerPoint Presentation</vt:lpstr>
      <vt:lpstr>PowerPoint Presentation</vt:lpstr>
      <vt:lpstr>PowerPoint Presentation</vt:lpstr>
      <vt:lpstr>PowerPoint Presentation</vt:lpstr>
      <vt:lpstr>The End</vt:lpstr>
      <vt:lpstr>Links (if needed)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Tangent Lines, Linear Approximations, &amp; Theorems</dc:title>
  <dc:creator>ssammit</dc:creator>
  <cp:lastModifiedBy>ssammit@wcpschools.wcpss.local</cp:lastModifiedBy>
  <cp:revision>1</cp:revision>
  <dcterms:modified xsi:type="dcterms:W3CDTF">2019-04-03T13:15:43Z</dcterms:modified>
</cp:coreProperties>
</file>