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Economica" panose="020B0604020202020204" charset="0"/>
      <p:regular r:id="rId15"/>
      <p:bold r:id="rId16"/>
      <p:italic r:id="rId17"/>
      <p:boldItalic r:id="rId18"/>
    </p:embeddedFont>
    <p:embeddedFont>
      <p:font typeface="Open Sans" panose="020B0604020202020204" charset="0"/>
      <p:regular r:id="rId19"/>
      <p:bold r:id="rId20"/>
      <p:italic r:id="rId21"/>
      <p:boldItalic r:id="rId22"/>
    </p:embeddedFont>
    <p:embeddedFont>
      <p:font typeface="Quicksand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64e25a968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64e25a968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64e25a968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64e25a968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64e25a968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64e25a968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64e25a968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64e25a968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6712212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6712212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67122122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67122122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64e25a96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64e25a968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64e25a96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64e25a968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64e25a968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64e25a968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64e25a968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64e25a968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64e25a968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64e25a968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Polar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Emi, Grace, Susan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 75: Tangent Line (Polar)</a:t>
            </a:r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Find the </a:t>
            </a:r>
            <a:r>
              <a:rPr lang="en" b="1"/>
              <a:t>slope</a:t>
            </a:r>
            <a:r>
              <a:rPr lang="en"/>
              <a:t> at the given 𝜃, using the formula:</a:t>
            </a:r>
            <a:endParaRPr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AutoNum type="alphaLcParenR"/>
            </a:pPr>
            <a:r>
              <a:rPr lang="en" sz="1700"/>
              <a:t>Find </a:t>
            </a:r>
            <a:r>
              <a:rPr lang="en" sz="1700" b="1"/>
              <a:t>r</a:t>
            </a:r>
            <a:r>
              <a:rPr lang="en" sz="1700"/>
              <a:t> and </a:t>
            </a:r>
            <a:r>
              <a:rPr lang="en" sz="1700" b="1"/>
              <a:t>r ’</a:t>
            </a:r>
            <a:r>
              <a:rPr lang="en" sz="1700"/>
              <a:t> 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AutoNum type="alphaLcParenR"/>
            </a:pPr>
            <a:r>
              <a:rPr lang="en" sz="1700"/>
              <a:t>Plug in given 𝜃 into r and r’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AutoNum type="alphaLcParenR"/>
            </a:pPr>
            <a:r>
              <a:rPr lang="en" sz="1700"/>
              <a:t>Plug values of r and r’ into the slope formula above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AutoNum type="alphaLcParenR"/>
            </a:pPr>
            <a:r>
              <a:rPr lang="en" sz="1700"/>
              <a:t>Solve for slope</a:t>
            </a:r>
            <a:endParaRPr sz="17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Plug the </a:t>
            </a:r>
            <a:r>
              <a:rPr lang="en" b="1"/>
              <a:t>slope and point</a:t>
            </a:r>
            <a:r>
              <a:rPr lang="en"/>
              <a:t> at 𝜃 into the point slope form of a tangent line: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8" name="Google Shape;128;p22"/>
          <p:cNvPicPr preferRelativeResize="0"/>
          <p:nvPr/>
        </p:nvPicPr>
        <p:blipFill rotWithShape="1">
          <a:blip r:embed="rId3">
            <a:alphaModFix/>
          </a:blip>
          <a:srcRect l="7896" t="18290" r="7651" b="18290"/>
          <a:stretch/>
        </p:blipFill>
        <p:spPr>
          <a:xfrm>
            <a:off x="6080575" y="870175"/>
            <a:ext cx="2415402" cy="102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9565" y="3326350"/>
            <a:ext cx="2784875" cy="1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 76: Interpreting Motion (Polar)</a:t>
            </a:r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7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Particle motion in polar is determined by the rate of the r(𝜃) function: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      &gt; 0 then the particle is </a:t>
            </a:r>
            <a:r>
              <a:rPr lang="en">
                <a:solidFill>
                  <a:srgbClr val="FF0000"/>
                </a:solidFill>
              </a:rPr>
              <a:t>moving away</a:t>
            </a:r>
            <a:r>
              <a:rPr lang="en"/>
              <a:t> from the origin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      &lt; 0 then the particle is </a:t>
            </a:r>
            <a:r>
              <a:rPr lang="en">
                <a:solidFill>
                  <a:srgbClr val="FF0000"/>
                </a:solidFill>
              </a:rPr>
              <a:t>moving towards</a:t>
            </a:r>
            <a:r>
              <a:rPr lang="en"/>
              <a:t> the pole (origin)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      = 0 then the particle’s position </a:t>
            </a:r>
            <a:r>
              <a:rPr lang="en">
                <a:solidFill>
                  <a:srgbClr val="FF0000"/>
                </a:solidFill>
              </a:rPr>
              <a:t>MAY be at a maximum</a:t>
            </a:r>
            <a:r>
              <a:rPr lang="en"/>
              <a:t> distance from 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the pole (origin)  **particle’s distance from the origin is </a:t>
            </a:r>
            <a:r>
              <a:rPr lang="en">
                <a:solidFill>
                  <a:srgbClr val="FF0000"/>
                </a:solidFill>
              </a:rPr>
              <a:t>not changing</a:t>
            </a:r>
            <a:r>
              <a:rPr lang="en"/>
              <a:t>**</a:t>
            </a:r>
            <a:endParaRPr/>
          </a:p>
        </p:txBody>
      </p:sp>
      <p:pic>
        <p:nvPicPr>
          <p:cNvPr id="136" name="Google Shape;136;p23"/>
          <p:cNvPicPr preferRelativeResize="0"/>
          <p:nvPr/>
        </p:nvPicPr>
        <p:blipFill rotWithShape="1">
          <a:blip r:embed="rId3">
            <a:alphaModFix/>
          </a:blip>
          <a:srcRect l="62144" t="34252" r="28911" b="31266"/>
          <a:stretch/>
        </p:blipFill>
        <p:spPr>
          <a:xfrm>
            <a:off x="1083550" y="1712475"/>
            <a:ext cx="276150" cy="59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3"/>
          <p:cNvPicPr preferRelativeResize="0"/>
          <p:nvPr/>
        </p:nvPicPr>
        <p:blipFill rotWithShape="1">
          <a:blip r:embed="rId3">
            <a:alphaModFix/>
          </a:blip>
          <a:srcRect l="62144" t="34252" r="28911" b="31266"/>
          <a:stretch/>
        </p:blipFill>
        <p:spPr>
          <a:xfrm>
            <a:off x="1083550" y="2736525"/>
            <a:ext cx="276150" cy="59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3"/>
          <p:cNvPicPr preferRelativeResize="0"/>
          <p:nvPr/>
        </p:nvPicPr>
        <p:blipFill rotWithShape="1">
          <a:blip r:embed="rId3">
            <a:alphaModFix/>
          </a:blip>
          <a:srcRect l="62144" t="34252" r="28911" b="31266"/>
          <a:stretch/>
        </p:blipFill>
        <p:spPr>
          <a:xfrm>
            <a:off x="1083550" y="3760575"/>
            <a:ext cx="276150" cy="59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3"/>
          <p:cNvSpPr txBox="1"/>
          <p:nvPr/>
        </p:nvSpPr>
        <p:spPr>
          <a:xfrm>
            <a:off x="1495275" y="3334225"/>
            <a:ext cx="58758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**the curve is approaching the origin; r is decreasing</a:t>
            </a:r>
            <a:endParaRPr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p23"/>
          <p:cNvSpPr txBox="1"/>
          <p:nvPr/>
        </p:nvSpPr>
        <p:spPr>
          <a:xfrm>
            <a:off x="1495275" y="2311300"/>
            <a:ext cx="7337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**the curve is moving away from the origin; r is increasing </a:t>
            </a:r>
            <a:r>
              <a:rPr lang="en" sz="10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(when asked about r or the curve)</a:t>
            </a:r>
            <a:endParaRPr sz="1000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Homework:</a:t>
            </a:r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Polar Packet: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MC: #8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FRQ: #10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Card 69: Common Polar Graphs/Equations (1/3)</a:t>
            </a:r>
            <a:endParaRPr sz="3200"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843788" y="-1602588"/>
            <a:ext cx="3456424" cy="884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268475" y="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Card 69: Common Polar Graphs/Equations (2/3)</a:t>
            </a:r>
            <a:endParaRPr sz="3200"/>
          </a:p>
        </p:txBody>
      </p:sp>
      <p:sp>
        <p:nvSpPr>
          <p:cNvPr id="75" name="Google Shape;75;p15"/>
          <p:cNvSpPr txBox="1"/>
          <p:nvPr/>
        </p:nvSpPr>
        <p:spPr>
          <a:xfrm>
            <a:off x="128700" y="3570175"/>
            <a:ext cx="8886600" cy="11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863449" y="-1917974"/>
            <a:ext cx="3330674" cy="8829223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129675" y="4253125"/>
            <a:ext cx="87657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n petals if n is odd, 2n petals if n is even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11700" y="4795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Card 69: Common Polar Graphs/Equations (3/3)</a:t>
            </a:r>
            <a:endParaRPr sz="3200"/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225" y="1132175"/>
            <a:ext cx="8743549" cy="347187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311200" y="4028350"/>
            <a:ext cx="8575500" cy="9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 70: Polar Conversion Formulas</a:t>
            </a: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" sz="3000">
                <a:latin typeface="Quicksand"/>
                <a:ea typeface="Quicksand"/>
                <a:cs typeface="Quicksand"/>
                <a:sym typeface="Quicksand"/>
              </a:rPr>
              <a:t>x</a:t>
            </a:r>
            <a:r>
              <a:rPr lang="en" sz="3000" baseline="30000">
                <a:latin typeface="Quicksand"/>
                <a:ea typeface="Quicksand"/>
                <a:cs typeface="Quicksand"/>
                <a:sym typeface="Quicksand"/>
              </a:rPr>
              <a:t>2</a:t>
            </a:r>
            <a:r>
              <a:rPr lang="en" sz="3000">
                <a:latin typeface="Quicksand"/>
                <a:ea typeface="Quicksand"/>
                <a:cs typeface="Quicksand"/>
                <a:sym typeface="Quicksand"/>
              </a:rPr>
              <a:t>+y</a:t>
            </a:r>
            <a:r>
              <a:rPr lang="en" sz="3000" baseline="30000">
                <a:latin typeface="Quicksand"/>
                <a:ea typeface="Quicksand"/>
                <a:cs typeface="Quicksand"/>
                <a:sym typeface="Quicksand"/>
              </a:rPr>
              <a:t>2</a:t>
            </a:r>
            <a:r>
              <a:rPr lang="en" sz="3000">
                <a:latin typeface="Quicksand"/>
                <a:ea typeface="Quicksand"/>
                <a:cs typeface="Quicksand"/>
                <a:sym typeface="Quicksand"/>
              </a:rPr>
              <a:t>=r</a:t>
            </a:r>
            <a:r>
              <a:rPr lang="en" sz="3000" baseline="30000">
                <a:latin typeface="Quicksand"/>
                <a:ea typeface="Quicksand"/>
                <a:cs typeface="Quicksand"/>
                <a:sym typeface="Quicksand"/>
              </a:rPr>
              <a:t>2</a:t>
            </a:r>
            <a:r>
              <a:rPr lang="en" sz="3000">
                <a:latin typeface="Quicksand"/>
                <a:ea typeface="Quicksand"/>
                <a:cs typeface="Quicksand"/>
                <a:sym typeface="Quicksand"/>
              </a:rPr>
              <a:t>   or   r=√(x</a:t>
            </a:r>
            <a:r>
              <a:rPr lang="en" sz="3000" baseline="30000">
                <a:latin typeface="Quicksand"/>
                <a:ea typeface="Quicksand"/>
                <a:cs typeface="Quicksand"/>
                <a:sym typeface="Quicksand"/>
              </a:rPr>
              <a:t>2</a:t>
            </a:r>
            <a:r>
              <a:rPr lang="en" sz="3000">
                <a:latin typeface="Quicksand"/>
                <a:ea typeface="Quicksand"/>
                <a:cs typeface="Quicksand"/>
                <a:sym typeface="Quicksand"/>
              </a:rPr>
              <a:t>+y</a:t>
            </a:r>
            <a:r>
              <a:rPr lang="en" sz="3000" baseline="30000">
                <a:latin typeface="Quicksand"/>
                <a:ea typeface="Quicksand"/>
                <a:cs typeface="Quicksand"/>
                <a:sym typeface="Quicksand"/>
              </a:rPr>
              <a:t>2</a:t>
            </a:r>
            <a:r>
              <a:rPr lang="en" sz="3000">
                <a:latin typeface="Quicksand"/>
                <a:ea typeface="Quicksand"/>
                <a:cs typeface="Quicksand"/>
                <a:sym typeface="Quicksand"/>
              </a:rPr>
              <a:t>)</a:t>
            </a:r>
            <a:endParaRPr sz="3000"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" sz="3000">
                <a:latin typeface="Quicksand"/>
                <a:ea typeface="Quicksand"/>
                <a:cs typeface="Quicksand"/>
                <a:sym typeface="Quicksand"/>
              </a:rPr>
              <a:t>y=rsin𝛳   or   sin𝛳=y/r</a:t>
            </a:r>
            <a:endParaRPr sz="3000"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" sz="3000">
                <a:latin typeface="Quicksand"/>
                <a:ea typeface="Quicksand"/>
                <a:cs typeface="Quicksand"/>
                <a:sym typeface="Quicksand"/>
              </a:rPr>
              <a:t>x=rcos𝛳   or   cos𝛳=x/r</a:t>
            </a:r>
            <a:endParaRPr sz="3000"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" sz="3000">
                <a:latin typeface="Quicksand"/>
                <a:ea typeface="Quicksand"/>
                <a:cs typeface="Quicksand"/>
                <a:sym typeface="Quicksand"/>
              </a:rPr>
              <a:t>tan𝛳=y/x   or   𝛳=tan</a:t>
            </a:r>
            <a:r>
              <a:rPr lang="en" sz="3000" baseline="30000">
                <a:latin typeface="Quicksand"/>
                <a:ea typeface="Quicksand"/>
                <a:cs typeface="Quicksand"/>
                <a:sym typeface="Quicksand"/>
              </a:rPr>
              <a:t>-1</a:t>
            </a:r>
            <a:r>
              <a:rPr lang="en" sz="3000">
                <a:latin typeface="Quicksand"/>
                <a:ea typeface="Quicksand"/>
                <a:cs typeface="Quicksand"/>
                <a:sym typeface="Quicksand"/>
              </a:rPr>
              <a:t>(y/x)</a:t>
            </a:r>
            <a:endParaRPr sz="3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 71: Power Reducing Identities</a:t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b="49091"/>
          <a:stretch/>
        </p:blipFill>
        <p:spPr>
          <a:xfrm>
            <a:off x="656025" y="1238500"/>
            <a:ext cx="3151575" cy="329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 t="50910"/>
          <a:stretch/>
        </p:blipFill>
        <p:spPr>
          <a:xfrm>
            <a:off x="5255025" y="1297325"/>
            <a:ext cx="3151575" cy="3173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 72: Finding Polar Area</a:t>
            </a:r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0475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 73: Arc Length (Polar)</a:t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4775" y="1086900"/>
            <a:ext cx="6734450" cy="377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*don’t forget product rule!</a:t>
            </a:r>
            <a:endParaRPr/>
          </a:p>
        </p:txBody>
      </p:sp>
      <p:sp>
        <p:nvSpPr>
          <p:cNvPr id="116" name="Google Shape;116;p21"/>
          <p:cNvSpPr/>
          <p:nvPr/>
        </p:nvSpPr>
        <p:spPr>
          <a:xfrm>
            <a:off x="369475" y="1661600"/>
            <a:ext cx="4260300" cy="24813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 74: Finding dy/dx (Polar)</a:t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 r="95257"/>
          <a:stretch/>
        </p:blipFill>
        <p:spPr>
          <a:xfrm>
            <a:off x="1199150" y="1661550"/>
            <a:ext cx="91200" cy="248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1600" y="1661545"/>
            <a:ext cx="3190398" cy="248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/>
          <p:nvPr/>
        </p:nvSpPr>
        <p:spPr>
          <a:xfrm>
            <a:off x="5281550" y="1661563"/>
            <a:ext cx="3190500" cy="24813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 rotWithShape="1">
          <a:blip r:embed="rId5">
            <a:alphaModFix/>
          </a:blip>
          <a:srcRect l="7896" t="18290" r="7651" b="18290"/>
          <a:stretch/>
        </p:blipFill>
        <p:spPr>
          <a:xfrm>
            <a:off x="427250" y="2026850"/>
            <a:ext cx="4144746" cy="175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</Words>
  <Application>Microsoft Office PowerPoint</Application>
  <PresentationFormat>On-screen Show (16:9)</PresentationFormat>
  <Paragraphs>43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Quicksand</vt:lpstr>
      <vt:lpstr>Times New Roman</vt:lpstr>
      <vt:lpstr>Open Sans</vt:lpstr>
      <vt:lpstr>Economica</vt:lpstr>
      <vt:lpstr>Luxe</vt:lpstr>
      <vt:lpstr>Polar</vt:lpstr>
      <vt:lpstr>Card 69: Common Polar Graphs/Equations (1/3)</vt:lpstr>
      <vt:lpstr>Card 69: Common Polar Graphs/Equations (2/3)</vt:lpstr>
      <vt:lpstr>Card 69: Common Polar Graphs/Equations (3/3)</vt:lpstr>
      <vt:lpstr>Card 70: Polar Conversion Formulas</vt:lpstr>
      <vt:lpstr>Card 71: Power Reducing Identities</vt:lpstr>
      <vt:lpstr>Card 72: Finding Polar Area</vt:lpstr>
      <vt:lpstr>Card 73: Arc Length (Polar)</vt:lpstr>
      <vt:lpstr>Card 74: Finding dy/dx (Polar)</vt:lpstr>
      <vt:lpstr>Card 75: Tangent Line (Polar)</vt:lpstr>
      <vt:lpstr>Card 76: Interpreting Motion (Polar)</vt:lpstr>
      <vt:lpstr>Homework: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</dc:title>
  <dc:creator>ssammit</dc:creator>
  <cp:lastModifiedBy>ssammit@wcpschools.wcpss.local</cp:lastModifiedBy>
  <cp:revision>1</cp:revision>
  <dcterms:modified xsi:type="dcterms:W3CDTF">2019-04-26T12:17:30Z</dcterms:modified>
</cp:coreProperties>
</file>