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Architects Daughter" panose="020B0604020202020204" charset="0"/>
      <p:regular r:id="rId12"/>
    </p:embeddedFont>
    <p:embeddedFont>
      <p:font typeface="Proxima Nova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56d20b0b1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56d20b0b1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78393783c63fc67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78393783c63fc67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6d20b0b1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6d20b0b10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6d20b0b10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6d20b0b10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56d20b0b10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56d20b0b10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6d20b0b10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6d20b0b10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6d20b0b10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56d20b0b10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56d20b0b10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56d20b0b10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6d20b0b10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6d20b0b10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FFDC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/>
        </p:nvSpPr>
        <p:spPr>
          <a:xfrm>
            <a:off x="883925" y="530650"/>
            <a:ext cx="7549200" cy="1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latin typeface="Architects Daughter"/>
                <a:ea typeface="Architects Daughter"/>
                <a:cs typeface="Architects Daughter"/>
                <a:sym typeface="Architects Daughter"/>
              </a:rPr>
              <a:t>Parametrics &amp; Vectors</a:t>
            </a:r>
            <a:endParaRPr sz="7200" b="1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621100" y="3151325"/>
            <a:ext cx="6261000" cy="7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By: Ashika, Rithika, and Sruthi</a:t>
            </a:r>
            <a:endParaRPr sz="30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FFDC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0" y="67150"/>
            <a:ext cx="9144000" cy="157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>
                <a:latin typeface="Architects Daughter"/>
                <a:ea typeface="Architects Daughter"/>
                <a:cs typeface="Architects Daughter"/>
                <a:sym typeface="Architects Daughter"/>
              </a:rPr>
              <a:t>What is a Parametric Function?</a:t>
            </a:r>
            <a:endParaRPr sz="47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5950" y="1638850"/>
            <a:ext cx="6344475" cy="3199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FFDC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800" y="1527524"/>
            <a:ext cx="4187425" cy="29271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60649" y="250500"/>
            <a:ext cx="4246200" cy="10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latin typeface="Architects Daughter"/>
                <a:ea typeface="Architects Daughter"/>
                <a:cs typeface="Architects Daughter"/>
                <a:sym typeface="Architects Daughter"/>
              </a:rPr>
              <a:t>HOMEWORK </a:t>
            </a:r>
            <a:endParaRPr sz="4800" b="1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4688675" y="1241125"/>
            <a:ext cx="4391400" cy="13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Architects Daughter"/>
                <a:ea typeface="Architects Daughter"/>
                <a:cs typeface="Architects Daughter"/>
                <a:sym typeface="Architects Daughter"/>
              </a:rPr>
              <a:t>From the BC Review Packet (Parametrics &amp; Vectors)</a:t>
            </a:r>
            <a:endParaRPr sz="24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4253775" y="475500"/>
            <a:ext cx="4754400" cy="8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FRQs: #10, #11, #12, no mc:)</a:t>
            </a:r>
            <a:endParaRPr sz="30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FFDC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/>
        </p:nvSpPr>
        <p:spPr>
          <a:xfrm>
            <a:off x="438050" y="296750"/>
            <a:ext cx="8308800" cy="8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Architects Daughter"/>
                <a:ea typeface="Architects Daughter"/>
                <a:cs typeface="Architects Daughter"/>
                <a:sym typeface="Architects Daughter"/>
              </a:rPr>
              <a:t>77. ARC LENGTH</a:t>
            </a:r>
            <a:endParaRPr sz="3600" b="1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766650" y="1248450"/>
            <a:ext cx="6821700" cy="6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Architects Daughter"/>
              <a:buChar char="●"/>
            </a:pPr>
            <a:r>
              <a:rPr lang="en" sz="2400" b="1">
                <a:latin typeface="Architects Daughter"/>
                <a:ea typeface="Architects Daughter"/>
                <a:cs typeface="Architects Daughter"/>
                <a:sym typeface="Architects Daughter"/>
              </a:rPr>
              <a:t>Determined through one formula:</a:t>
            </a:r>
            <a:endParaRPr sz="2400" b="1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500" y="2203510"/>
            <a:ext cx="8442349" cy="2496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FFDC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556750" y="155450"/>
            <a:ext cx="8308800" cy="12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Architects Daughter"/>
                <a:ea typeface="Architects Daughter"/>
                <a:cs typeface="Architects Daughter"/>
                <a:sym typeface="Architects Daughter"/>
              </a:rPr>
              <a:t>78. SPEED, AVERAGE SPEED, TOTAL DISTANCE TRAVELED </a:t>
            </a:r>
            <a:endParaRPr sz="3600" b="1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87" name="Google Shape;87;p17"/>
          <p:cNvSpPr txBox="1"/>
          <p:nvPr/>
        </p:nvSpPr>
        <p:spPr>
          <a:xfrm>
            <a:off x="360675" y="1471175"/>
            <a:ext cx="2768700" cy="63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chitects Daughter"/>
              <a:buChar char="●"/>
            </a:pPr>
            <a:r>
              <a:rPr lang="en" sz="1800" b="1">
                <a:latin typeface="Architects Daughter"/>
                <a:ea typeface="Architects Daughter"/>
                <a:cs typeface="Architects Daughter"/>
                <a:sym typeface="Architects Daughter"/>
              </a:rPr>
              <a:t>To find speed, use:</a:t>
            </a:r>
            <a:endParaRPr sz="1800" b="1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88" name="Google Shape;88;p17"/>
          <p:cNvPicPr preferRelativeResize="0"/>
          <p:nvPr/>
        </p:nvPicPr>
        <p:blipFill rotWithShape="1">
          <a:blip r:embed="rId3">
            <a:alphaModFix/>
          </a:blip>
          <a:srcRect t="14661" b="20174"/>
          <a:stretch/>
        </p:blipFill>
        <p:spPr>
          <a:xfrm>
            <a:off x="1696675" y="1879162"/>
            <a:ext cx="6028929" cy="7737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7"/>
          <p:cNvSpPr txBox="1"/>
          <p:nvPr/>
        </p:nvSpPr>
        <p:spPr>
          <a:xfrm>
            <a:off x="312975" y="2836775"/>
            <a:ext cx="2386800" cy="63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chitects Daughter"/>
              <a:buChar char="●"/>
            </a:pPr>
            <a:r>
              <a:rPr lang="en" sz="1800" b="1">
                <a:latin typeface="Architects Daughter"/>
                <a:ea typeface="Architects Daughter"/>
                <a:cs typeface="Architects Daughter"/>
                <a:sym typeface="Architects Daughter"/>
              </a:rPr>
              <a:t>To find average speed, use:</a:t>
            </a:r>
            <a:endParaRPr sz="1800" b="1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90" name="Google Shape;90;p17"/>
          <p:cNvSpPr txBox="1"/>
          <p:nvPr/>
        </p:nvSpPr>
        <p:spPr>
          <a:xfrm>
            <a:off x="360675" y="3935500"/>
            <a:ext cx="2291400" cy="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chitects Daughter"/>
              <a:buChar char="●"/>
            </a:pPr>
            <a:r>
              <a:rPr lang="en" sz="1800" b="1">
                <a:latin typeface="Architects Daughter"/>
                <a:ea typeface="Architects Daughter"/>
                <a:cs typeface="Architects Daughter"/>
                <a:sym typeface="Architects Daughter"/>
              </a:rPr>
              <a:t>To find the total distance traveled, use: </a:t>
            </a:r>
            <a:endParaRPr sz="1800" b="1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91" name="Google Shape;91;p17"/>
          <p:cNvPicPr preferRelativeResize="0"/>
          <p:nvPr/>
        </p:nvPicPr>
        <p:blipFill rotWithShape="1">
          <a:blip r:embed="rId4">
            <a:alphaModFix/>
          </a:blip>
          <a:srcRect r="32051" b="14748"/>
          <a:stretch/>
        </p:blipFill>
        <p:spPr>
          <a:xfrm>
            <a:off x="2747475" y="2779275"/>
            <a:ext cx="4497724" cy="102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7"/>
          <p:cNvPicPr preferRelativeResize="0"/>
          <p:nvPr/>
        </p:nvPicPr>
        <p:blipFill rotWithShape="1">
          <a:blip r:embed="rId5">
            <a:alphaModFix/>
          </a:blip>
          <a:srcRect t="19314" b="24143"/>
          <a:stretch/>
        </p:blipFill>
        <p:spPr>
          <a:xfrm>
            <a:off x="2747475" y="4061800"/>
            <a:ext cx="5367550" cy="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FFDC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/>
        </p:nvSpPr>
        <p:spPr>
          <a:xfrm>
            <a:off x="438050" y="296750"/>
            <a:ext cx="8308800" cy="8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Architects Daughter"/>
                <a:ea typeface="Architects Daughter"/>
                <a:cs typeface="Architects Daughter"/>
                <a:sym typeface="Architects Daughter"/>
              </a:rPr>
              <a:t>79. FINDING DY/DX and D^2Y/DX^2</a:t>
            </a:r>
            <a:endParaRPr sz="3600" b="1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98" name="Google Shape;98;p18"/>
          <p:cNvSpPr txBox="1"/>
          <p:nvPr/>
        </p:nvSpPr>
        <p:spPr>
          <a:xfrm>
            <a:off x="275050" y="1351950"/>
            <a:ext cx="2508600" cy="31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Proxima Nova"/>
                <a:ea typeface="Proxima Nova"/>
                <a:cs typeface="Proxima Nova"/>
                <a:sym typeface="Proxima Nova"/>
              </a:rPr>
              <a:t>To Find dy/dx:</a:t>
            </a:r>
            <a:endParaRPr sz="24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Proxima Nova"/>
                <a:ea typeface="Proxima Nova"/>
                <a:cs typeface="Proxima Nova"/>
                <a:sym typeface="Proxima Nova"/>
              </a:rPr>
              <a:t>Use:</a:t>
            </a:r>
            <a:endParaRPr sz="2400"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8050" y="2681700"/>
            <a:ext cx="2039050" cy="1746083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8"/>
          <p:cNvSpPr txBox="1"/>
          <p:nvPr/>
        </p:nvSpPr>
        <p:spPr>
          <a:xfrm>
            <a:off x="2865375" y="1351950"/>
            <a:ext cx="6121500" cy="30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Proxima Nova"/>
                <a:ea typeface="Proxima Nova"/>
                <a:cs typeface="Proxima Nova"/>
                <a:sym typeface="Proxima Nova"/>
              </a:rPr>
              <a:t>To find d^2y/dx^2:</a:t>
            </a:r>
            <a:endParaRPr sz="24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Proxima Nova"/>
                <a:ea typeface="Proxima Nova"/>
                <a:cs typeface="Proxima Nova"/>
                <a:sym typeface="Proxima Nova"/>
              </a:rPr>
              <a:t>Use:</a:t>
            </a:r>
            <a:endParaRPr sz="2400"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01" name="Google Shape;10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83650" y="2847775"/>
            <a:ext cx="6203225" cy="1164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FFDC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/>
        </p:nvSpPr>
        <p:spPr>
          <a:xfrm>
            <a:off x="417600" y="155450"/>
            <a:ext cx="8308800" cy="8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Architects Daughter"/>
                <a:ea typeface="Architects Daughter"/>
                <a:cs typeface="Architects Daughter"/>
                <a:sym typeface="Architects Daughter"/>
              </a:rPr>
              <a:t>80. INTERPRETING MOTION PT.1</a:t>
            </a:r>
            <a:endParaRPr sz="3600" b="1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107" name="Google Shape;107;p19"/>
          <p:cNvSpPr txBox="1"/>
          <p:nvPr/>
        </p:nvSpPr>
        <p:spPr>
          <a:xfrm>
            <a:off x="1484550" y="989150"/>
            <a:ext cx="6174900" cy="38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Proxima Nova"/>
                <a:ea typeface="Proxima Nova"/>
                <a:cs typeface="Proxima Nova"/>
                <a:sym typeface="Proxima Nova"/>
              </a:rPr>
              <a:t>dy/dx:</a:t>
            </a:r>
            <a:endParaRPr sz="20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If dy/dx &gt; 0, the curve is increasing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If dy/dx &lt; 0, the curve is decreasing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If dy/dx = 0, there could be a relative maximum or minimum on the curve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If dy/dx = 0, there is a horizontal tangent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If dy/dx is undefined, there is a vertical tangent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FFDC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/>
        </p:nvSpPr>
        <p:spPr>
          <a:xfrm>
            <a:off x="417600" y="211950"/>
            <a:ext cx="8308800" cy="8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Architects Daughter"/>
                <a:ea typeface="Architects Daughter"/>
                <a:cs typeface="Architects Daughter"/>
                <a:sym typeface="Architects Daughter"/>
              </a:rPr>
              <a:t>80. INTERPRETING MOTION PT. 2</a:t>
            </a:r>
            <a:endParaRPr sz="3600" b="1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113" name="Google Shape;113;p20"/>
          <p:cNvSpPr txBox="1"/>
          <p:nvPr/>
        </p:nvSpPr>
        <p:spPr>
          <a:xfrm>
            <a:off x="438050" y="1130450"/>
            <a:ext cx="3857700" cy="379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latin typeface="Proxima Nova"/>
                <a:ea typeface="Proxima Nova"/>
                <a:cs typeface="Proxima Nova"/>
                <a:sym typeface="Proxima Nova"/>
              </a:rPr>
              <a:t>dy/dt:</a:t>
            </a:r>
            <a:endParaRPr sz="22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Proxima Nova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If dy/dt &gt; 0, the particle is moving up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Proxima Nova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If dy/dt &lt; 0, the particle is moving down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Proxima Nova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If dy/dt = 0, and dx/dt </a:t>
            </a:r>
            <a:r>
              <a:rPr lang="en" sz="2200">
                <a:solidFill>
                  <a:srgbClr val="222222"/>
                </a:solidFill>
                <a:latin typeface="Proxima Nova"/>
                <a:ea typeface="Proxima Nova"/>
                <a:cs typeface="Proxima Nova"/>
                <a:sym typeface="Proxima Nova"/>
              </a:rPr>
              <a:t>≠ 0, there is a horizontal tangent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4" name="Google Shape;114;p20"/>
          <p:cNvSpPr txBox="1"/>
          <p:nvPr/>
        </p:nvSpPr>
        <p:spPr>
          <a:xfrm>
            <a:off x="5088350" y="1130450"/>
            <a:ext cx="3658500" cy="38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latin typeface="Proxima Nova"/>
                <a:ea typeface="Proxima Nova"/>
                <a:cs typeface="Proxima Nova"/>
                <a:sym typeface="Proxima Nova"/>
              </a:rPr>
              <a:t>dx/dt:</a:t>
            </a:r>
            <a:endParaRPr sz="22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Proxima Nova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If dx/dt &gt; 0, the particle is moving to the right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Proxima Nova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If dx/dt &lt; 0, the particle is moving to the left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Proxima Nova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If dx/dt = 0, and dy/dt </a:t>
            </a:r>
            <a:r>
              <a:rPr lang="en" sz="2200">
                <a:solidFill>
                  <a:srgbClr val="222222"/>
                </a:solidFill>
                <a:latin typeface="Proxima Nova"/>
                <a:ea typeface="Proxima Nova"/>
                <a:cs typeface="Proxima Nova"/>
                <a:sym typeface="Proxima Nova"/>
              </a:rPr>
              <a:t>≠ 0, there is a vertical tangent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FFDC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/>
        </p:nvSpPr>
        <p:spPr>
          <a:xfrm>
            <a:off x="1272450" y="635850"/>
            <a:ext cx="6599100" cy="101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latin typeface="Architects Daughter"/>
                <a:ea typeface="Architects Daughter"/>
                <a:cs typeface="Architects Daughter"/>
                <a:sym typeface="Architects Daughter"/>
              </a:rPr>
              <a:t>Thanks For Watching!</a:t>
            </a:r>
            <a:endParaRPr sz="4800" b="1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120" name="Google Shape;12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1200" y="1992300"/>
            <a:ext cx="3621600" cy="271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On-screen Show (16:9)</PresentationFormat>
  <Paragraphs>49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Architects Daughter</vt:lpstr>
      <vt:lpstr>Arial</vt:lpstr>
      <vt:lpstr>Proxima Nova</vt:lpstr>
      <vt:lpstr>Times New Roman</vt:lpstr>
      <vt:lpstr>Spearmint</vt:lpstr>
      <vt:lpstr>PowerPoint Presentation</vt:lpstr>
      <vt:lpstr>What is a Parametric Function?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ssammit</dc:creator>
  <cp:lastModifiedBy>ssammit@wcpschools.wcpss.local</cp:lastModifiedBy>
  <cp:revision>1</cp:revision>
  <dcterms:modified xsi:type="dcterms:W3CDTF">2019-04-29T12:13:08Z</dcterms:modified>
</cp:coreProperties>
</file>